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1"/>
  </p:sldMasterIdLst>
  <p:sldIdLst>
    <p:sldId id="256" r:id="rId2"/>
    <p:sldId id="257" r:id="rId3"/>
    <p:sldId id="258" r:id="rId4"/>
    <p:sldId id="259" r:id="rId5"/>
    <p:sldId id="260" r:id="rId6"/>
    <p:sldId id="261" r:id="rId7"/>
    <p:sldId id="264" r:id="rId8"/>
    <p:sldId id="265" r:id="rId9"/>
    <p:sldId id="266" r:id="rId10"/>
    <p:sldId id="267" r:id="rId11"/>
    <p:sldId id="271" r:id="rId12"/>
    <p:sldId id="276" r:id="rId13"/>
    <p:sldId id="285" r:id="rId14"/>
    <p:sldId id="272" r:id="rId15"/>
    <p:sldId id="286" r:id="rId16"/>
    <p:sldId id="277" r:id="rId17"/>
    <p:sldId id="278" r:id="rId18"/>
    <p:sldId id="269" r:id="rId19"/>
    <p:sldId id="280" r:id="rId20"/>
    <p:sldId id="281" r:id="rId21"/>
    <p:sldId id="287" r:id="rId22"/>
    <p:sldId id="283" r:id="rId23"/>
    <p:sldId id="288" r:id="rId24"/>
    <p:sldId id="279" r:id="rId25"/>
    <p:sldId id="289"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7AA55-4959-4994-B7BC-94AA419823CE}" v="1015" dt="2022-03-12T06:46:10.026"/>
    <p1510:client id="{908667A5-C879-4DCF-B368-31BCE50A11FC}" v="159" dt="2021-07-07T14:20:29.556"/>
    <p1510:client id="{AF66FDF0-9E54-4AE2-B9B9-D7EE6D887160}" v="26" dt="2022-03-12T04:28:51.759"/>
    <p1510:client id="{EA26365D-1172-4D40-9AEB-2292354AD549}" v="2" dt="2021-07-07T14:22:09.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5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3788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757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343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2407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962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336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8726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342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60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420358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33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8856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1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9529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2079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8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419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0255348"/>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tmp"/><Relationship Id="rId3" Type="http://schemas.openxmlformats.org/officeDocument/2006/relationships/image" Target="../media/image5.png"/><Relationship Id="rId7" Type="http://schemas.openxmlformats.org/officeDocument/2006/relationships/image" Target="../media/image17.tmp"/><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9.tm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image" Target="../media/image5.png"/><Relationship Id="rId7" Type="http://schemas.openxmlformats.org/officeDocument/2006/relationships/image" Target="../media/image13.tmp"/><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6.tmp"/><Relationship Id="rId4" Type="http://schemas.openxmlformats.org/officeDocument/2006/relationships/image" Target="../media/image6.png"/><Relationship Id="rId9"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347087-DEE1-4F23-8486-A2690AA19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BB81AE-EE4A-4AA4-8941-104B6C94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 name="Picture 7">
            <a:extLst>
              <a:ext uri="{FF2B5EF4-FFF2-40B4-BE49-F238E27FC236}">
                <a16:creationId xmlns:a16="http://schemas.microsoft.com/office/drawing/2014/main" id="{86B12C67-B722-47E5-A946-6C5A1219B921}"/>
              </a:ext>
            </a:extLst>
          </p:cNvPr>
          <p:cNvPicPr>
            <a:picLocks noChangeAspect="1"/>
          </p:cNvPicPr>
          <p:nvPr/>
        </p:nvPicPr>
        <p:blipFill rotWithShape="1">
          <a:blip r:embed="rId3">
            <a:alphaModFix amt="50000"/>
          </a:blip>
          <a:srcRect t="45043" r="1" b="13037"/>
          <a:stretch/>
        </p:blipFill>
        <p:spPr>
          <a:xfrm>
            <a:off x="486138" y="488137"/>
            <a:ext cx="11227442" cy="5883295"/>
          </a:xfrm>
          <a:prstGeom prst="rect">
            <a:avLst/>
          </a:prstGeom>
        </p:spPr>
      </p:pic>
      <p:cxnSp>
        <p:nvCxnSpPr>
          <p:cNvPr id="26" name="Straight Connector 25">
            <a:extLst>
              <a:ext uri="{FF2B5EF4-FFF2-40B4-BE49-F238E27FC236}">
                <a16:creationId xmlns:a16="http://schemas.microsoft.com/office/drawing/2014/main" id="{4AA791FC-1AEF-4561-93B5-6B9E981BBB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21280" y="3594428"/>
            <a:ext cx="6949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AAA2202F-2A68-464D-8E53-CEBE9303D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5B129734-DF6D-46B8-A0E0-4F178B3AD2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31" name="Rounded Rectangle 21">
              <a:extLst>
                <a:ext uri="{FF2B5EF4-FFF2-40B4-BE49-F238E27FC236}">
                  <a16:creationId xmlns:a16="http://schemas.microsoft.com/office/drawing/2014/main" id="{6A986578-4991-4E9B-94B7-056F6B09B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2" name="Picture 31">
              <a:extLst>
                <a:ext uri="{FF2B5EF4-FFF2-40B4-BE49-F238E27FC236}">
                  <a16:creationId xmlns:a16="http://schemas.microsoft.com/office/drawing/2014/main" id="{257D0097-ACF2-46A6-804C-C5D55A188FE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33" name="Rounded Rectangle 27">
              <a:extLst>
                <a:ext uri="{FF2B5EF4-FFF2-40B4-BE49-F238E27FC236}">
                  <a16:creationId xmlns:a16="http://schemas.microsoft.com/office/drawing/2014/main" id="{A71DA5EB-109A-4C2F-A093-7E5F6490B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4" name="Picture 33">
              <a:extLst>
                <a:ext uri="{FF2B5EF4-FFF2-40B4-BE49-F238E27FC236}">
                  <a16:creationId xmlns:a16="http://schemas.microsoft.com/office/drawing/2014/main" id="{DA85B8CE-EB01-4DD0-8B39-D413503D77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 name="Title 3">
            <a:extLst>
              <a:ext uri="{FF2B5EF4-FFF2-40B4-BE49-F238E27FC236}">
                <a16:creationId xmlns:a16="http://schemas.microsoft.com/office/drawing/2014/main" id="{3E33122E-3396-44C0-A9E0-17DEE0A3DD70}"/>
              </a:ext>
            </a:extLst>
          </p:cNvPr>
          <p:cNvSpPr>
            <a:spLocks noGrp="1"/>
          </p:cNvSpPr>
          <p:nvPr>
            <p:ph type="ctrTitle"/>
          </p:nvPr>
        </p:nvSpPr>
        <p:spPr>
          <a:xfrm>
            <a:off x="2224403" y="1447725"/>
            <a:ext cx="8229600" cy="2345264"/>
          </a:xfrm>
        </p:spPr>
        <p:txBody>
          <a:bodyPr vert="horz" lIns="91440" tIns="45720" rIns="91440" bIns="45720" rtlCol="0">
            <a:normAutofit/>
          </a:bodyPr>
          <a:lstStyle/>
          <a:p>
            <a:r>
              <a:rPr lang="en-US" sz="7200">
                <a:solidFill>
                  <a:schemeClr val="bg1"/>
                </a:solidFill>
              </a:rPr>
              <a:t>House price prediction project</a:t>
            </a:r>
          </a:p>
        </p:txBody>
      </p:sp>
      <p:sp>
        <p:nvSpPr>
          <p:cNvPr id="6" name="Subtitle 5">
            <a:extLst>
              <a:ext uri="{FF2B5EF4-FFF2-40B4-BE49-F238E27FC236}">
                <a16:creationId xmlns:a16="http://schemas.microsoft.com/office/drawing/2014/main" id="{6C6DAD7A-7A8D-4B34-A760-D1208C010CD3}"/>
              </a:ext>
            </a:extLst>
          </p:cNvPr>
          <p:cNvSpPr>
            <a:spLocks noGrp="1"/>
          </p:cNvSpPr>
          <p:nvPr>
            <p:ph type="subTitle" idx="1"/>
          </p:nvPr>
        </p:nvSpPr>
        <p:spPr>
          <a:xfrm>
            <a:off x="2453003" y="4283127"/>
            <a:ext cx="7772400" cy="1320802"/>
          </a:xfrm>
        </p:spPr>
        <p:txBody>
          <a:bodyPr vert="horz" lIns="91440" tIns="0" rIns="91440" bIns="45720" rtlCol="0">
            <a:normAutofit/>
          </a:bodyPr>
          <a:lstStyle/>
          <a:p>
            <a:r>
              <a:rPr lang="en-IN" dirty="0">
                <a:solidFill>
                  <a:schemeClr val="bg1"/>
                </a:solidFill>
              </a:rPr>
              <a:t>By : Abhay Surma</a:t>
            </a:r>
            <a:endParaRPr lang="en-US" dirty="0">
              <a:solidFill>
                <a:schemeClr val="bg1"/>
              </a:solidFill>
            </a:endParaRPr>
          </a:p>
        </p:txBody>
      </p:sp>
    </p:spTree>
    <p:extLst>
      <p:ext uri="{BB962C8B-B14F-4D97-AF65-F5344CB8AC3E}">
        <p14:creationId xmlns:p14="http://schemas.microsoft.com/office/powerpoint/2010/main" val="20860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FEEE78B-6EC9-4EE6-B42A-C56FE0583E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7" name="Picture 16">
              <a:extLst>
                <a:ext uri="{FF2B5EF4-FFF2-40B4-BE49-F238E27FC236}">
                  <a16:creationId xmlns:a16="http://schemas.microsoft.com/office/drawing/2014/main" id="{2989D3D0-25DB-4F46-A08D-5FA66FBFDF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82F2E3AD-002C-47F6-A7F8-7D07CE2BA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9F26D44A-571B-4B37-B312-F1EB96D077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a:extLst>
                <a:ext uri="{FF2B5EF4-FFF2-40B4-BE49-F238E27FC236}">
                  <a16:creationId xmlns:a16="http://schemas.microsoft.com/office/drawing/2014/main" id="{8912A71A-A72B-4A6F-92A9-2B170CE4224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2" name="Straight Connector 21">
            <a:extLst>
              <a:ext uri="{FF2B5EF4-FFF2-40B4-BE49-F238E27FC236}">
                <a16:creationId xmlns:a16="http://schemas.microsoft.com/office/drawing/2014/main" id="{A82A5FDC-0CB0-426A-A974-5B7A646F2E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C10CC07B-CA4C-49F7-A1FF-F96DA96FF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0BFC893-4B6A-49DA-9D35-814AA290F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7" name="Picture 26">
              <a:extLst>
                <a:ext uri="{FF2B5EF4-FFF2-40B4-BE49-F238E27FC236}">
                  <a16:creationId xmlns:a16="http://schemas.microsoft.com/office/drawing/2014/main" id="{37CB0CB7-8936-4E39-95D5-BD8089D293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8CE6B77F-724B-480C-935D-C0719D508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7CF864C1-2CA0-4240-AFD7-FEC8A1822C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8993CC9D-D4D1-48BB-84CE-02F0878983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1" name="Title 10">
            <a:extLst>
              <a:ext uri="{FF2B5EF4-FFF2-40B4-BE49-F238E27FC236}">
                <a16:creationId xmlns:a16="http://schemas.microsoft.com/office/drawing/2014/main" id="{196048D9-C7D6-4C31-9401-0A890076472E}"/>
              </a:ext>
            </a:extLst>
          </p:cNvPr>
          <p:cNvSpPr>
            <a:spLocks noGrp="1"/>
          </p:cNvSpPr>
          <p:nvPr>
            <p:ph type="title"/>
          </p:nvPr>
        </p:nvSpPr>
        <p:spPr>
          <a:xfrm>
            <a:off x="1102619" y="4404852"/>
            <a:ext cx="9989677" cy="1054745"/>
          </a:xfrm>
        </p:spPr>
        <p:txBody>
          <a:bodyPr vert="horz" lIns="91440" tIns="45720" rIns="91440" bIns="45720" rtlCol="0" anchor="b">
            <a:normAutofit/>
          </a:bodyPr>
          <a:lstStyle/>
          <a:p>
            <a:pPr>
              <a:lnSpc>
                <a:spcPct val="90000"/>
              </a:lnSpc>
            </a:pPr>
            <a:r>
              <a:rPr lang="en-US" sz="3000" kern="1200" cap="none" dirty="0">
                <a:ln w="3175" cmpd="sng">
                  <a:noFill/>
                </a:ln>
                <a:effectLst/>
                <a:latin typeface="+mj-lt"/>
                <a:ea typeface="+mj-ea"/>
                <a:cs typeface="+mj-cs"/>
              </a:rPr>
              <a:t>Here you can see that the data is skewed so we will perform </a:t>
            </a:r>
            <a:r>
              <a:rPr lang="en-US" sz="3000" dirty="0"/>
              <a:t>power </a:t>
            </a:r>
            <a:r>
              <a:rPr lang="en-US" sz="3000" kern="1200" cap="none" dirty="0">
                <a:ln w="3175" cmpd="sng">
                  <a:noFill/>
                </a:ln>
                <a:effectLst/>
                <a:latin typeface="+mj-lt"/>
                <a:ea typeface="+mj-ea"/>
                <a:cs typeface="+mj-cs"/>
              </a:rPr>
              <a:t>transformation to reduced skewness of the data.</a:t>
            </a:r>
          </a:p>
        </p:txBody>
      </p:sp>
      <p:sp>
        <p:nvSpPr>
          <p:cNvPr id="32" name="Rectangle 31">
            <a:extLst>
              <a:ext uri="{FF2B5EF4-FFF2-40B4-BE49-F238E27FC236}">
                <a16:creationId xmlns:a16="http://schemas.microsoft.com/office/drawing/2014/main" id="{7D0E6809-DFB9-49E1-96CD-62D9E900E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67EA250-4B2E-4D9A-A949-76DDD425A005}"/>
              </a:ext>
            </a:extLst>
          </p:cNvPr>
          <p:cNvPicPr>
            <a:picLocks noChangeAspect="1"/>
          </p:cNvPicPr>
          <p:nvPr/>
        </p:nvPicPr>
        <p:blipFill rotWithShape="1">
          <a:blip r:embed="rId7">
            <a:extLst>
              <a:ext uri="{28A0092B-C50C-407E-A947-70E740481C1C}">
                <a14:useLocalDpi xmlns:a14="http://schemas.microsoft.com/office/drawing/2010/main" val="0"/>
              </a:ext>
            </a:extLst>
          </a:blip>
          <a:srcRect l="17301" t="12713" r="25767" b="4120"/>
          <a:stretch/>
        </p:blipFill>
        <p:spPr>
          <a:xfrm>
            <a:off x="2419085" y="1257341"/>
            <a:ext cx="1479658" cy="2798064"/>
          </a:xfrm>
          <a:prstGeom prst="rect">
            <a:avLst/>
          </a:prstGeom>
        </p:spPr>
      </p:pic>
      <p:pic>
        <p:nvPicPr>
          <p:cNvPr id="10" name="Picture 9" descr="Chart&#10;&#10;Description automatically generated">
            <a:extLst>
              <a:ext uri="{FF2B5EF4-FFF2-40B4-BE49-F238E27FC236}">
                <a16:creationId xmlns:a16="http://schemas.microsoft.com/office/drawing/2014/main" id="{5139B94D-0179-4A9B-83DB-A33476D6FEA0}"/>
              </a:ext>
            </a:extLst>
          </p:cNvPr>
          <p:cNvPicPr>
            <a:picLocks noChangeAspect="1"/>
          </p:cNvPicPr>
          <p:nvPr/>
        </p:nvPicPr>
        <p:blipFill rotWithShape="1">
          <a:blip r:embed="rId8">
            <a:extLst>
              <a:ext uri="{28A0092B-C50C-407E-A947-70E740481C1C}">
                <a14:useLocalDpi xmlns:a14="http://schemas.microsoft.com/office/drawing/2010/main" val="0"/>
              </a:ext>
            </a:extLst>
          </a:blip>
          <a:srcRect l="15796" t="12253" r="29875" b="4580"/>
          <a:stretch/>
        </p:blipFill>
        <p:spPr>
          <a:xfrm>
            <a:off x="5256678" y="1257341"/>
            <a:ext cx="1645059" cy="2798065"/>
          </a:xfrm>
          <a:prstGeom prst="rect">
            <a:avLst/>
          </a:prstGeom>
        </p:spPr>
      </p:pic>
      <p:pic>
        <p:nvPicPr>
          <p:cNvPr id="8" name="Picture 7" descr="Chart&#10;&#10;Description automatically generated">
            <a:extLst>
              <a:ext uri="{FF2B5EF4-FFF2-40B4-BE49-F238E27FC236}">
                <a16:creationId xmlns:a16="http://schemas.microsoft.com/office/drawing/2014/main" id="{4F8D8FED-FC08-42A1-961D-866CC62A664E}"/>
              </a:ext>
            </a:extLst>
          </p:cNvPr>
          <p:cNvPicPr>
            <a:picLocks noChangeAspect="1"/>
          </p:cNvPicPr>
          <p:nvPr/>
        </p:nvPicPr>
        <p:blipFill rotWithShape="1">
          <a:blip r:embed="rId9">
            <a:extLst>
              <a:ext uri="{28A0092B-C50C-407E-A947-70E740481C1C}">
                <a14:useLocalDpi xmlns:a14="http://schemas.microsoft.com/office/drawing/2010/main" val="0"/>
              </a:ext>
            </a:extLst>
          </a:blip>
          <a:srcRect l="16020" t="12407" r="27260" b="4963"/>
          <a:stretch/>
        </p:blipFill>
        <p:spPr>
          <a:xfrm>
            <a:off x="8261889" y="1257341"/>
            <a:ext cx="1512539" cy="2798064"/>
          </a:xfrm>
          <a:prstGeom prst="rect">
            <a:avLst/>
          </a:prstGeom>
        </p:spPr>
      </p:pic>
      <p:cxnSp>
        <p:nvCxnSpPr>
          <p:cNvPr id="34" name="Straight Connector 33">
            <a:extLst>
              <a:ext uri="{FF2B5EF4-FFF2-40B4-BE49-F238E27FC236}">
                <a16:creationId xmlns:a16="http://schemas.microsoft.com/office/drawing/2014/main" id="{5714A049-40FE-4FF6-9176-06ADCD274E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5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itle 4">
            <a:extLst>
              <a:ext uri="{FF2B5EF4-FFF2-40B4-BE49-F238E27FC236}">
                <a16:creationId xmlns:a16="http://schemas.microsoft.com/office/drawing/2014/main" id="{C2CC7706-76B0-4597-851A-6F64B5409B4F}"/>
              </a:ext>
            </a:extLst>
          </p:cNvPr>
          <p:cNvSpPr>
            <a:spLocks noGrp="1"/>
          </p:cNvSpPr>
          <p:nvPr>
            <p:ph type="title"/>
          </p:nvPr>
        </p:nvSpPr>
        <p:spPr>
          <a:xfrm>
            <a:off x="1295402" y="982132"/>
            <a:ext cx="3660056" cy="1325373"/>
          </a:xfrm>
        </p:spPr>
        <p:txBody>
          <a:bodyPr anchor="b">
            <a:normAutofit/>
          </a:bodyPr>
          <a:lstStyle/>
          <a:p>
            <a:br>
              <a:rPr lang="en-IN" sz="2800">
                <a:solidFill>
                  <a:srgbClr val="262626"/>
                </a:solidFill>
              </a:rPr>
            </a:br>
            <a:r>
              <a:rPr lang="en-IN" sz="2800">
                <a:solidFill>
                  <a:srgbClr val="262626"/>
                </a:solidFill>
                <a:effectLst/>
              </a:rPr>
              <a:t>Statistical Analysis</a:t>
            </a:r>
            <a:endParaRPr lang="en-IN" sz="2800">
              <a:solidFill>
                <a:srgbClr val="262626"/>
              </a:solidFill>
            </a:endParaRPr>
          </a:p>
        </p:txBody>
      </p:sp>
      <p:cxnSp>
        <p:nvCxnSpPr>
          <p:cNvPr id="30" name="Straight Connector 2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5">
            <a:extLst>
              <a:ext uri="{FF2B5EF4-FFF2-40B4-BE49-F238E27FC236}">
                <a16:creationId xmlns:a16="http://schemas.microsoft.com/office/drawing/2014/main" id="{02C0F07C-5BE7-4411-A599-FCE4D6BEBEDE}"/>
              </a:ext>
            </a:extLst>
          </p:cNvPr>
          <p:cNvSpPr>
            <a:spLocks noGrp="1"/>
          </p:cNvSpPr>
          <p:nvPr>
            <p:ph idx="1"/>
          </p:nvPr>
        </p:nvSpPr>
        <p:spPr>
          <a:xfrm>
            <a:off x="1295401" y="2493774"/>
            <a:ext cx="3660057" cy="3382094"/>
          </a:xfrm>
        </p:spPr>
        <p:txBody>
          <a:bodyPr>
            <a:normAutofit/>
          </a:bodyPr>
          <a:lstStyle/>
          <a:p>
            <a:pPr algn="ctr"/>
            <a:r>
              <a:rPr lang="en-US" sz="1500">
                <a:solidFill>
                  <a:srgbClr val="262626"/>
                </a:solidFill>
              </a:rPr>
              <a:t>In this we found that Variables like OverallQual (overall material and finish of the house ) , Year Built , TotRmsAbvGrd ( Total rooms above grade (does not include bathrooms) , GarageCars (Size of garage in car capacity ) ,GarageArea ( Size of garage in square feet ) , GrLivArea ( Above grade (ground) living area square feet ) , FullBath ( Full bathrooms above grade ) have positive relationship with the sales Price. </a:t>
            </a:r>
          </a:p>
          <a:p>
            <a:pPr algn="ctr"/>
            <a:r>
              <a:rPr lang="en-US" sz="1500">
                <a:solidFill>
                  <a:srgbClr val="262626"/>
                </a:solidFill>
              </a:rPr>
              <a:t>YearBuilt, YearRemodAdd, GarageYrBuilt are negatively related with sale price</a:t>
            </a:r>
            <a:endParaRPr lang="en-IN" sz="1500">
              <a:solidFill>
                <a:srgbClr val="262626"/>
              </a:solidFill>
            </a:endParaRPr>
          </a:p>
        </p:txBody>
      </p:sp>
      <p:pic>
        <p:nvPicPr>
          <p:cNvPr id="2" name="Picture 2">
            <a:extLst>
              <a:ext uri="{FF2B5EF4-FFF2-40B4-BE49-F238E27FC236}">
                <a16:creationId xmlns:a16="http://schemas.microsoft.com/office/drawing/2014/main" id="{FD7E2C81-C692-4045-83D5-EEFDAE87E557}"/>
              </a:ext>
            </a:extLst>
          </p:cNvPr>
          <p:cNvPicPr>
            <a:picLocks noChangeAspect="1"/>
          </p:cNvPicPr>
          <p:nvPr/>
        </p:nvPicPr>
        <p:blipFill>
          <a:blip r:embed="rId5"/>
          <a:stretch>
            <a:fillRect/>
          </a:stretch>
        </p:blipFill>
        <p:spPr>
          <a:xfrm>
            <a:off x="5737120" y="982131"/>
            <a:ext cx="4832562"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402605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CC5FE3AC-F560-47BC-BB49-633282720984}"/>
              </a:ext>
            </a:extLst>
          </p:cNvPr>
          <p:cNvSpPr>
            <a:spLocks noGrp="1"/>
          </p:cNvSpPr>
          <p:nvPr>
            <p:ph idx="1"/>
          </p:nvPr>
        </p:nvSpPr>
        <p:spPr>
          <a:xfrm>
            <a:off x="929141" y="1188307"/>
            <a:ext cx="3159053" cy="4794203"/>
          </a:xfrm>
        </p:spPr>
        <p:txBody>
          <a:bodyPr>
            <a:normAutofit fontScale="92500" lnSpcReduction="20000"/>
          </a:bodyPr>
          <a:lstStyle/>
          <a:p>
            <a:pPr marL="0" indent="0" algn="ctr">
              <a:buNone/>
            </a:pPr>
            <a:r>
              <a:rPr lang="en-US" sz="2200" b="1" dirty="0">
                <a:solidFill>
                  <a:srgbClr val="262626"/>
                </a:solidFill>
                <a:latin typeface="Times New Roman"/>
                <a:cs typeface="Times New Roman"/>
              </a:rPr>
              <a:t>Data preprocessing of train data and test data</a:t>
            </a:r>
            <a:endParaRPr lang="en-US"/>
          </a:p>
          <a:p>
            <a:pPr>
              <a:buSzPct val="114999"/>
            </a:pPr>
            <a:r>
              <a:rPr lang="en-US" sz="1800" dirty="0">
                <a:latin typeface="Times New Roman"/>
                <a:ea typeface="+mn-lt"/>
                <a:cs typeface="+mn-lt"/>
              </a:rPr>
              <a:t>First of all we will drop columns Alley , </a:t>
            </a:r>
            <a:r>
              <a:rPr lang="en-US" sz="1800" dirty="0" err="1">
                <a:latin typeface="Times New Roman"/>
                <a:ea typeface="+mn-lt"/>
                <a:cs typeface="+mn-lt"/>
              </a:rPr>
              <a:t>MiscFeature</a:t>
            </a:r>
            <a:r>
              <a:rPr lang="en-US" sz="1800" dirty="0">
                <a:latin typeface="Times New Roman"/>
                <a:ea typeface="+mn-lt"/>
                <a:cs typeface="+mn-lt"/>
              </a:rPr>
              <a:t> , </a:t>
            </a:r>
            <a:r>
              <a:rPr lang="en-US" sz="1800" dirty="0" err="1">
                <a:latin typeface="Times New Roman"/>
                <a:ea typeface="+mn-lt"/>
                <a:cs typeface="+mn-lt"/>
              </a:rPr>
              <a:t>PoolQC</a:t>
            </a:r>
            <a:r>
              <a:rPr lang="en-US" sz="1800" dirty="0">
                <a:latin typeface="Times New Roman"/>
                <a:ea typeface="+mn-lt"/>
                <a:cs typeface="+mn-lt"/>
              </a:rPr>
              <a:t> , Fence and </a:t>
            </a:r>
            <a:r>
              <a:rPr lang="en-US" sz="1800" dirty="0" err="1">
                <a:latin typeface="Times New Roman"/>
                <a:ea typeface="+mn-lt"/>
                <a:cs typeface="+mn-lt"/>
              </a:rPr>
              <a:t>GarageYrBlt</a:t>
            </a:r>
            <a:r>
              <a:rPr lang="en-US" sz="1800" dirty="0">
                <a:latin typeface="Times New Roman"/>
                <a:ea typeface="+mn-lt"/>
                <a:cs typeface="+mn-lt"/>
              </a:rPr>
              <a:t> because more than 80 % data in these columns are missing if we replace these missing data with some data it can give us wrong prediction in the final model thus making our model less effective so better to drop these columns.</a:t>
            </a:r>
            <a:endParaRPr lang="en-IN" sz="1800">
              <a:latin typeface="Times New Roman"/>
              <a:ea typeface="+mn-lt"/>
              <a:cs typeface="+mn-lt"/>
            </a:endParaRPr>
          </a:p>
          <a:p>
            <a:pPr marL="0" indent="0">
              <a:buNone/>
            </a:pPr>
            <a:endParaRPr lang="en-IN" sz="1800" dirty="0">
              <a:latin typeface="Times New Roman"/>
              <a:ea typeface="+mn-lt"/>
              <a:cs typeface="+mn-lt"/>
            </a:endParaRPr>
          </a:p>
          <a:p>
            <a:pPr marL="0" indent="0">
              <a:buNone/>
            </a:pPr>
            <a:r>
              <a:rPr lang="en-IN" sz="1800" dirty="0">
                <a:latin typeface="Times New Roman"/>
                <a:ea typeface="+mn-lt"/>
                <a:cs typeface="+mn-lt"/>
              </a:rPr>
              <a:t>The data of the categorical columns needs to be encoded using </a:t>
            </a:r>
            <a:r>
              <a:rPr lang="en-IN" sz="1800" dirty="0" err="1">
                <a:latin typeface="Times New Roman"/>
                <a:ea typeface="+mn-lt"/>
                <a:cs typeface="+mn-lt"/>
              </a:rPr>
              <a:t>LabelEncoder</a:t>
            </a:r>
            <a:endParaRPr lang="en-US" sz="1800">
              <a:latin typeface="Times New Roman"/>
              <a:ea typeface="+mn-lt"/>
              <a:cs typeface="+mn-lt"/>
            </a:endParaRPr>
          </a:p>
        </p:txBody>
      </p:sp>
      <p:sp useBgFill="1">
        <p:nvSpPr>
          <p:cNvPr id="35" name="Rectangle 3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0CA579B8-9DCC-4708-92EA-28C13DFD69FE}"/>
              </a:ext>
            </a:extLst>
          </p:cNvPr>
          <p:cNvPicPr>
            <a:picLocks noChangeAspect="1"/>
          </p:cNvPicPr>
          <p:nvPr/>
        </p:nvPicPr>
        <p:blipFill>
          <a:blip r:embed="rId3"/>
          <a:stretch>
            <a:fillRect/>
          </a:stretch>
        </p:blipFill>
        <p:spPr>
          <a:xfrm>
            <a:off x="5435910" y="2237227"/>
            <a:ext cx="6098041" cy="2332499"/>
          </a:xfrm>
          <a:prstGeom prst="rect">
            <a:avLst/>
          </a:prstGeom>
        </p:spPr>
      </p:pic>
    </p:spTree>
    <p:extLst>
      <p:ext uri="{BB962C8B-B14F-4D97-AF65-F5344CB8AC3E}">
        <p14:creationId xmlns:p14="http://schemas.microsoft.com/office/powerpoint/2010/main" val="395319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CC5FE3AC-F560-47BC-BB49-633282720984}"/>
              </a:ext>
            </a:extLst>
          </p:cNvPr>
          <p:cNvSpPr>
            <a:spLocks noGrp="1"/>
          </p:cNvSpPr>
          <p:nvPr>
            <p:ph idx="1"/>
          </p:nvPr>
        </p:nvSpPr>
        <p:spPr>
          <a:xfrm>
            <a:off x="929141" y="2430471"/>
            <a:ext cx="2835464" cy="3552039"/>
          </a:xfrm>
        </p:spPr>
        <p:txBody>
          <a:bodyPr>
            <a:normAutofit/>
          </a:bodyPr>
          <a:lstStyle/>
          <a:p>
            <a:pPr marL="0" indent="0">
              <a:buNone/>
            </a:pPr>
            <a:r>
              <a:rPr lang="en-US" sz="1800" dirty="0">
                <a:solidFill>
                  <a:srgbClr val="262626"/>
                </a:solidFill>
              </a:rPr>
              <a:t>Data preprocessing of train data and test data</a:t>
            </a:r>
            <a:endParaRPr lang="en-US" sz="1800">
              <a:solidFill>
                <a:srgbClr val="262626"/>
              </a:solidFill>
            </a:endParaRPr>
          </a:p>
          <a:p>
            <a:pPr>
              <a:buSzPct val="114999"/>
            </a:pPr>
            <a:r>
              <a:rPr lang="en-US" sz="1800" dirty="0">
                <a:solidFill>
                  <a:srgbClr val="262626"/>
                </a:solidFill>
              </a:rPr>
              <a:t>KNN imputer for </a:t>
            </a:r>
            <a:r>
              <a:rPr lang="en-US" sz="1800">
                <a:solidFill>
                  <a:srgbClr val="262626"/>
                </a:solidFill>
              </a:rPr>
              <a:t>continous</a:t>
            </a:r>
            <a:r>
              <a:rPr lang="en-US" sz="1800" dirty="0">
                <a:solidFill>
                  <a:srgbClr val="262626"/>
                </a:solidFill>
              </a:rPr>
              <a:t> data</a:t>
            </a:r>
          </a:p>
          <a:p>
            <a:pPr>
              <a:buSzPct val="114999"/>
            </a:pPr>
            <a:r>
              <a:rPr lang="en-US" sz="1800" dirty="0">
                <a:solidFill>
                  <a:srgbClr val="262626"/>
                </a:solidFill>
              </a:rPr>
              <a:t>Simple imputer for categorical data</a:t>
            </a:r>
          </a:p>
          <a:p>
            <a:pPr>
              <a:buSzPct val="114999"/>
            </a:pPr>
            <a:endParaRPr lang="en-US" sz="1800" dirty="0">
              <a:solidFill>
                <a:srgbClr val="262626"/>
              </a:solidFill>
            </a:endParaRPr>
          </a:p>
        </p:txBody>
      </p:sp>
      <p:sp useBgFill="1">
        <p:nvSpPr>
          <p:cNvPr id="28" name="Rectangle 2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E6D9EA1D-60DE-413D-ABEE-52D8A561CDB9}"/>
              </a:ext>
            </a:extLst>
          </p:cNvPr>
          <p:cNvPicPr>
            <a:picLocks noChangeAspect="1"/>
          </p:cNvPicPr>
          <p:nvPr/>
        </p:nvPicPr>
        <p:blipFill>
          <a:blip r:embed="rId3"/>
          <a:stretch>
            <a:fillRect/>
          </a:stretch>
        </p:blipFill>
        <p:spPr>
          <a:xfrm>
            <a:off x="5007938" y="1953741"/>
            <a:ext cx="7027054" cy="3212621"/>
          </a:xfrm>
          <a:prstGeom prst="rect">
            <a:avLst/>
          </a:prstGeom>
        </p:spPr>
      </p:pic>
    </p:spTree>
    <p:extLst>
      <p:ext uri="{BB962C8B-B14F-4D97-AF65-F5344CB8AC3E}">
        <p14:creationId xmlns:p14="http://schemas.microsoft.com/office/powerpoint/2010/main" val="161275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55360835-63D7-4A62-A75F-266E46155644}"/>
              </a:ext>
            </a:extLst>
          </p:cNvPr>
          <p:cNvSpPr>
            <a:spLocks noGrp="1"/>
          </p:cNvSpPr>
          <p:nvPr>
            <p:ph type="title"/>
          </p:nvPr>
        </p:nvSpPr>
        <p:spPr>
          <a:xfrm>
            <a:off x="929140" y="972766"/>
            <a:ext cx="2835464" cy="3217278"/>
          </a:xfrm>
        </p:spPr>
        <p:txBody>
          <a:bodyPr anchor="b">
            <a:normAutofit/>
          </a:bodyPr>
          <a:lstStyle/>
          <a:p>
            <a:r>
              <a:rPr lang="en-IN" sz="2800" dirty="0">
                <a:solidFill>
                  <a:srgbClr val="262626"/>
                </a:solidFill>
                <a:latin typeface="Times New Roman"/>
                <a:cs typeface="Times New Roman"/>
              </a:rPr>
              <a:t>Data Scaling - </a:t>
            </a:r>
            <a:r>
              <a:rPr lang="en-IN" sz="2800" dirty="0">
                <a:solidFill>
                  <a:srgbClr val="262626"/>
                </a:solidFill>
              </a:rPr>
              <a:t> </a:t>
            </a:r>
            <a:br>
              <a:rPr lang="en-IN" sz="2800" dirty="0">
                <a:solidFill>
                  <a:srgbClr val="262626"/>
                </a:solidFill>
              </a:rPr>
            </a:br>
            <a:r>
              <a:rPr lang="en-IN" sz="2400" dirty="0">
                <a:solidFill>
                  <a:srgbClr val="262626"/>
                </a:solidFill>
                <a:latin typeface="Times New Roman"/>
                <a:cs typeface="Times New Roman"/>
              </a:rPr>
              <a:t>Using power transformer</a:t>
            </a:r>
            <a:br>
              <a:rPr lang="en-IN" sz="2400" dirty="0">
                <a:latin typeface="Times New Roman"/>
              </a:rPr>
            </a:br>
            <a:r>
              <a:rPr lang="en-IN" sz="2400" dirty="0">
                <a:solidFill>
                  <a:srgbClr val="262626"/>
                </a:solidFill>
                <a:latin typeface="Times New Roman"/>
                <a:cs typeface="Times New Roman"/>
              </a:rPr>
              <a:t>method –" yeo </a:t>
            </a:r>
            <a:r>
              <a:rPr lang="en-IN" sz="2400" dirty="0" err="1">
                <a:solidFill>
                  <a:srgbClr val="262626"/>
                </a:solidFill>
                <a:latin typeface="Times New Roman"/>
                <a:cs typeface="Times New Roman"/>
              </a:rPr>
              <a:t>johnson</a:t>
            </a:r>
            <a:r>
              <a:rPr lang="en-IN" sz="2400" dirty="0">
                <a:solidFill>
                  <a:srgbClr val="262626"/>
                </a:solidFill>
                <a:latin typeface="Times New Roman"/>
                <a:cs typeface="Times New Roman"/>
              </a:rPr>
              <a:t>"</a:t>
            </a:r>
          </a:p>
        </p:txBody>
      </p:sp>
      <p:sp useBgFill="1">
        <p:nvSpPr>
          <p:cNvPr id="17" name="Rectangle 1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C8197E39-9EF6-4D12-B1A9-A8480B727340}"/>
              </a:ext>
            </a:extLst>
          </p:cNvPr>
          <p:cNvPicPr>
            <a:picLocks noChangeAspect="1"/>
          </p:cNvPicPr>
          <p:nvPr/>
        </p:nvPicPr>
        <p:blipFill>
          <a:blip r:embed="rId3"/>
          <a:stretch>
            <a:fillRect/>
          </a:stretch>
        </p:blipFill>
        <p:spPr>
          <a:xfrm>
            <a:off x="5435910" y="1711270"/>
            <a:ext cx="6098041" cy="3384412"/>
          </a:xfrm>
          <a:prstGeom prst="rect">
            <a:avLst/>
          </a:prstGeom>
        </p:spPr>
      </p:pic>
    </p:spTree>
    <p:extLst>
      <p:ext uri="{BB962C8B-B14F-4D97-AF65-F5344CB8AC3E}">
        <p14:creationId xmlns:p14="http://schemas.microsoft.com/office/powerpoint/2010/main" val="115524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55360835-63D7-4A62-A75F-266E46155644}"/>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Selecting K – best features -  </a:t>
            </a:r>
            <a:br>
              <a:rPr lang="en-US">
                <a:solidFill>
                  <a:srgbClr val="262626"/>
                </a:solidFill>
              </a:rPr>
            </a:br>
            <a:endParaRPr lang="en-US">
              <a:solidFill>
                <a:srgbClr val="262626"/>
              </a:solidFill>
            </a:endParaRPr>
          </a:p>
        </p:txBody>
      </p:sp>
      <p:sp useBgFill="1">
        <p:nvSpPr>
          <p:cNvPr id="43" name="Rectangle 4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a:extLst>
              <a:ext uri="{FF2B5EF4-FFF2-40B4-BE49-F238E27FC236}">
                <a16:creationId xmlns:a16="http://schemas.microsoft.com/office/drawing/2014/main" id="{FB5C69D2-E5ED-425A-89C3-0F089D2BBB73}"/>
              </a:ext>
            </a:extLst>
          </p:cNvPr>
          <p:cNvPicPr>
            <a:picLocks noChangeAspect="1"/>
          </p:cNvPicPr>
          <p:nvPr/>
        </p:nvPicPr>
        <p:blipFill>
          <a:blip r:embed="rId5"/>
          <a:stretch>
            <a:fillRect/>
          </a:stretch>
        </p:blipFill>
        <p:spPr>
          <a:xfrm>
            <a:off x="5435910" y="1726516"/>
            <a:ext cx="6098041" cy="3353921"/>
          </a:xfrm>
          <a:prstGeom prst="rect">
            <a:avLst/>
          </a:prstGeom>
        </p:spPr>
      </p:pic>
    </p:spTree>
    <p:extLst>
      <p:ext uri="{BB962C8B-B14F-4D97-AF65-F5344CB8AC3E}">
        <p14:creationId xmlns:p14="http://schemas.microsoft.com/office/powerpoint/2010/main" val="141795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4452B-9BF2-4E25-8173-9A8336C5404B}"/>
              </a:ext>
            </a:extLst>
          </p:cNvPr>
          <p:cNvSpPr>
            <a:spLocks noGrp="1"/>
          </p:cNvSpPr>
          <p:nvPr>
            <p:ph type="title"/>
          </p:nvPr>
        </p:nvSpPr>
        <p:spPr/>
        <p:txBody>
          <a:bodyPr/>
          <a:lstStyle/>
          <a:p>
            <a:r>
              <a:rPr lang="en-US" dirty="0"/>
              <a:t>Model/s Development and Evaluation</a:t>
            </a:r>
            <a:endParaRPr lang="en-IN" dirty="0"/>
          </a:p>
        </p:txBody>
      </p:sp>
      <p:sp>
        <p:nvSpPr>
          <p:cNvPr id="4" name="Content Placeholder 3">
            <a:extLst>
              <a:ext uri="{FF2B5EF4-FFF2-40B4-BE49-F238E27FC236}">
                <a16:creationId xmlns:a16="http://schemas.microsoft.com/office/drawing/2014/main"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 Gradient Boosting Regressor , Random Forest Regressor , </a:t>
            </a:r>
            <a:r>
              <a:rPr lang="en-US" dirty="0" err="1"/>
              <a:t>Xgboost</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15FC-1741-463C-B027-695680C02246}"/>
              </a:ext>
            </a:extLst>
          </p:cNvPr>
          <p:cNvSpPr>
            <a:spLocks noGrp="1"/>
          </p:cNvSpPr>
          <p:nvPr>
            <p:ph type="title"/>
          </p:nvPr>
        </p:nvSpPr>
        <p:spPr/>
        <p:txBody>
          <a:bodyPr/>
          <a:lstStyle/>
          <a:p>
            <a:r>
              <a:rPr lang="en-US" sz="3600" dirty="0">
                <a:effectLst/>
              </a:rPr>
              <a:t>First  we will  load the necessary  libraries .</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id="{60C68C70-4BBB-4722-A1D2-DA75582CE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211012" y="2557463"/>
            <a:ext cx="3769975" cy="3317875"/>
          </a:xfrm>
        </p:spPr>
      </p:pic>
    </p:spTree>
    <p:extLst>
      <p:ext uri="{BB962C8B-B14F-4D97-AF65-F5344CB8AC3E}">
        <p14:creationId xmlns:p14="http://schemas.microsoft.com/office/powerpoint/2010/main" val="273202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00ED58B-CEC5-4786-807F-E4D0A90B90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8" name="Picture 37">
              <a:extLst>
                <a:ext uri="{FF2B5EF4-FFF2-40B4-BE49-F238E27FC236}">
                  <a16:creationId xmlns:a16="http://schemas.microsoft.com/office/drawing/2014/main" id="{12727E8B-B76E-44AE-BA84-72E67FFFFB3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9" name="Rectangle 38">
              <a:extLst>
                <a:ext uri="{FF2B5EF4-FFF2-40B4-BE49-F238E27FC236}">
                  <a16:creationId xmlns:a16="http://schemas.microsoft.com/office/drawing/2014/main" id="{1B4D4A5E-A361-484B-BA87-71470F0C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65B2E45B-3291-4196-85CD-8C21E267453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1" name="Picture 40">
              <a:extLst>
                <a:ext uri="{FF2B5EF4-FFF2-40B4-BE49-F238E27FC236}">
                  <a16:creationId xmlns:a16="http://schemas.microsoft.com/office/drawing/2014/main" id="{7845E1EB-926E-47C1-8FEA-136188263C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3" name="Straight Connector 42">
            <a:extLst>
              <a:ext uri="{FF2B5EF4-FFF2-40B4-BE49-F238E27FC236}">
                <a16:creationId xmlns:a16="http://schemas.microsoft.com/office/drawing/2014/main" id="{FE334D75-621B-40C8-8B6E-F7444F8C0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5" name="Rectangle 44">
            <a:extLst>
              <a:ext uri="{FF2B5EF4-FFF2-40B4-BE49-F238E27FC236}">
                <a16:creationId xmlns:a16="http://schemas.microsoft.com/office/drawing/2014/main" id="{D652EAB3-B5F2-4AA3-B954-26F38AC67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AD2BE7F-3E20-4AC6-9CFC-41A82B7E7D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8" name="Picture 47">
              <a:extLst>
                <a:ext uri="{FF2B5EF4-FFF2-40B4-BE49-F238E27FC236}">
                  <a16:creationId xmlns:a16="http://schemas.microsoft.com/office/drawing/2014/main" id="{E94A0178-54EB-4B40-B93C-A245846BFA6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9" name="Rectangle 48">
              <a:extLst>
                <a:ext uri="{FF2B5EF4-FFF2-40B4-BE49-F238E27FC236}">
                  <a16:creationId xmlns:a16="http://schemas.microsoft.com/office/drawing/2014/main" id="{13A2EFE7-A922-4226-AC11-93A972454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0" name="Picture 49">
              <a:extLst>
                <a:ext uri="{FF2B5EF4-FFF2-40B4-BE49-F238E27FC236}">
                  <a16:creationId xmlns:a16="http://schemas.microsoft.com/office/drawing/2014/main" id="{8A7A2BEF-6AFB-4298-A452-DF55BF33EED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1" name="Picture 50">
              <a:extLst>
                <a:ext uri="{FF2B5EF4-FFF2-40B4-BE49-F238E27FC236}">
                  <a16:creationId xmlns:a16="http://schemas.microsoft.com/office/drawing/2014/main" id="{AFDE7160-F7DE-40BE-8AF0-1A6CE69E6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7" name="Title 6">
            <a:extLst>
              <a:ext uri="{FF2B5EF4-FFF2-40B4-BE49-F238E27FC236}">
                <a16:creationId xmlns:a16="http://schemas.microsoft.com/office/drawing/2014/main" id="{CD07000C-2A19-4688-BFD6-5938965F7CC3}"/>
              </a:ext>
            </a:extLst>
          </p:cNvPr>
          <p:cNvSpPr>
            <a:spLocks noGrp="1"/>
          </p:cNvSpPr>
          <p:nvPr>
            <p:ph type="title"/>
          </p:nvPr>
        </p:nvSpPr>
        <p:spPr>
          <a:xfrm>
            <a:off x="1102619" y="4404852"/>
            <a:ext cx="9989677" cy="1054745"/>
          </a:xfrm>
        </p:spPr>
        <p:txBody>
          <a:bodyPr vert="horz" lIns="91440" tIns="45720" rIns="91440" bIns="45720" rtlCol="0" anchor="b">
            <a:normAutofit/>
          </a:bodyPr>
          <a:lstStyle/>
          <a:p>
            <a:pPr>
              <a:lnSpc>
                <a:spcPct val="90000"/>
              </a:lnSpc>
            </a:pPr>
            <a:r>
              <a:rPr lang="en-US" sz="3800" kern="1200" cap="none" dirty="0">
                <a:ln w="3175" cmpd="sng">
                  <a:noFill/>
                </a:ln>
                <a:solidFill>
                  <a:schemeClr val="tx1">
                    <a:lumMod val="85000"/>
                    <a:lumOff val="15000"/>
                  </a:schemeClr>
                </a:solidFill>
                <a:effectLst/>
                <a:latin typeface="+mj-lt"/>
                <a:ea typeface="+mj-ea"/>
                <a:cs typeface="+mj-cs"/>
              </a:rPr>
              <a:t>Now we will find best Algorithm for our model</a:t>
            </a:r>
          </a:p>
        </p:txBody>
      </p:sp>
      <p:sp>
        <p:nvSpPr>
          <p:cNvPr id="53" name="Rectangle 52">
            <a:extLst>
              <a:ext uri="{FF2B5EF4-FFF2-40B4-BE49-F238E27FC236}">
                <a16:creationId xmlns:a16="http://schemas.microsoft.com/office/drawing/2014/main" id="{C300DC63-2D52-4801-A37C-086809168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92CB0703-37EC-4924-BB90-4B010CEDFE2D}"/>
              </a:ext>
            </a:extLst>
          </p:cNvPr>
          <p:cNvPicPr>
            <a:picLocks noChangeAspect="1"/>
          </p:cNvPicPr>
          <p:nvPr/>
        </p:nvPicPr>
        <p:blipFill rotWithShape="1">
          <a:blip r:embed="rId7"/>
          <a:srcRect r="36745" b="1"/>
          <a:stretch/>
        </p:blipFill>
        <p:spPr>
          <a:xfrm>
            <a:off x="1776503" y="1257341"/>
            <a:ext cx="2765517" cy="2798064"/>
          </a:xfrm>
          <a:prstGeom prst="rect">
            <a:avLst/>
          </a:prstGeom>
        </p:spPr>
      </p:pic>
      <p:pic>
        <p:nvPicPr>
          <p:cNvPr id="3" name="Picture 4">
            <a:extLst>
              <a:ext uri="{FF2B5EF4-FFF2-40B4-BE49-F238E27FC236}">
                <a16:creationId xmlns:a16="http://schemas.microsoft.com/office/drawing/2014/main" id="{5AFFE97E-EF60-43C6-B014-4B1055CA3FD3}"/>
              </a:ext>
            </a:extLst>
          </p:cNvPr>
          <p:cNvPicPr>
            <a:picLocks noChangeAspect="1"/>
          </p:cNvPicPr>
          <p:nvPr/>
        </p:nvPicPr>
        <p:blipFill rotWithShape="1">
          <a:blip r:embed="rId8"/>
          <a:srcRect r="43817" b="-2"/>
          <a:stretch/>
        </p:blipFill>
        <p:spPr>
          <a:xfrm>
            <a:off x="4705162" y="1257342"/>
            <a:ext cx="2770067" cy="2798064"/>
          </a:xfrm>
          <a:prstGeom prst="rect">
            <a:avLst/>
          </a:prstGeom>
        </p:spPr>
      </p:pic>
      <p:pic>
        <p:nvPicPr>
          <p:cNvPr id="5" name="Picture 7">
            <a:extLst>
              <a:ext uri="{FF2B5EF4-FFF2-40B4-BE49-F238E27FC236}">
                <a16:creationId xmlns:a16="http://schemas.microsoft.com/office/drawing/2014/main" id="{CCF77808-F3D7-466A-8F25-1ACB12D1491B}"/>
              </a:ext>
            </a:extLst>
          </p:cNvPr>
          <p:cNvPicPr>
            <a:picLocks noChangeAspect="1"/>
          </p:cNvPicPr>
          <p:nvPr/>
        </p:nvPicPr>
        <p:blipFill rotWithShape="1">
          <a:blip r:embed="rId9"/>
          <a:srcRect r="52234" b="2"/>
          <a:stretch/>
        </p:blipFill>
        <p:spPr>
          <a:xfrm>
            <a:off x="7638370" y="1257341"/>
            <a:ext cx="2770068" cy="2798064"/>
          </a:xfrm>
          <a:prstGeom prst="rect">
            <a:avLst/>
          </a:prstGeom>
        </p:spPr>
      </p:pic>
      <p:cxnSp>
        <p:nvCxnSpPr>
          <p:cNvPr id="55" name="Straight Connector 54">
            <a:extLst>
              <a:ext uri="{FF2B5EF4-FFF2-40B4-BE49-F238E27FC236}">
                <a16:creationId xmlns:a16="http://schemas.microsoft.com/office/drawing/2014/main" id="{29310625-7B00-47AC-8816-DB1D867D4C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16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5" name="Picture 14">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8" name="Picture 17">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0" name="Straight Connector 19">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AB79D876-BCFB-48E8-A406-A9DDB58B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24" name="Picture 23">
            <a:extLst>
              <a:ext uri="{FF2B5EF4-FFF2-40B4-BE49-F238E27FC236}">
                <a16:creationId xmlns:a16="http://schemas.microsoft.com/office/drawing/2014/main" id="{BE33C98B-90F1-4F12-9D4E-46E1A234D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8">
            <a:extLst>
              <a:ext uri="{FF2B5EF4-FFF2-40B4-BE49-F238E27FC236}">
                <a16:creationId xmlns:a16="http://schemas.microsoft.com/office/drawing/2014/main" id="{AD80F6D4-4202-4417-BAD1-B07F25BB8611}"/>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a:t>Best model selected by cross validation,R2- score and RMSE Value is Gradient boosting</a:t>
            </a:r>
          </a:p>
        </p:txBody>
      </p:sp>
      <p:cxnSp>
        <p:nvCxnSpPr>
          <p:cNvPr id="26" name="Straight Connector 25">
            <a:extLst>
              <a:ext uri="{FF2B5EF4-FFF2-40B4-BE49-F238E27FC236}">
                <a16:creationId xmlns:a16="http://schemas.microsoft.com/office/drawing/2014/main" id="{4256FEDC-746C-45BC-9AF9-4F33D21653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92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D51-EB6E-4683-8500-BE6CA096538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id="{865CC91A-DE29-4A24-98F2-BB26130C54F9}"/>
              </a:ext>
            </a:extLst>
          </p:cNvPr>
          <p:cNvSpPr>
            <a:spLocks noGrp="1"/>
          </p:cNvSpPr>
          <p:nvPr>
            <p:ph idx="1"/>
          </p:nvPr>
        </p:nvSpPr>
        <p:spPr/>
        <p:txBody>
          <a:bodyPr>
            <a:normAutofit fontScale="92500" lnSpcReduction="20000"/>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Rectangle 1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3" name="Group 1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1" name="Picture 2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Hypertuning the model by GridsearchCV</a:t>
            </a:r>
          </a:p>
        </p:txBody>
      </p:sp>
      <p:pic>
        <p:nvPicPr>
          <p:cNvPr id="2" name="Picture 2">
            <a:extLst>
              <a:ext uri="{FF2B5EF4-FFF2-40B4-BE49-F238E27FC236}">
                <a16:creationId xmlns:a16="http://schemas.microsoft.com/office/drawing/2014/main" id="{9A88A909-4E94-406D-A62C-A0860B6B3DC5}"/>
              </a:ext>
            </a:extLst>
          </p:cNvPr>
          <p:cNvPicPr>
            <a:picLocks noChangeAspect="1"/>
          </p:cNvPicPr>
          <p:nvPr/>
        </p:nvPicPr>
        <p:blipFill>
          <a:blip r:embed="rId7"/>
          <a:stretch>
            <a:fillRect/>
          </a:stretch>
        </p:blipFill>
        <p:spPr>
          <a:xfrm>
            <a:off x="5418668" y="2150511"/>
            <a:ext cx="5469466" cy="2556975"/>
          </a:xfrm>
          <a:prstGeom prst="rect">
            <a:avLst/>
          </a:prstGeom>
          <a:ln w="57150" cmpd="thickThin">
            <a:solidFill>
              <a:srgbClr val="7F7F7F"/>
            </a:solidFill>
            <a:miter lim="800000"/>
          </a:ln>
        </p:spPr>
      </p:pic>
    </p:spTree>
    <p:extLst>
      <p:ext uri="{BB962C8B-B14F-4D97-AF65-F5344CB8AC3E}">
        <p14:creationId xmlns:p14="http://schemas.microsoft.com/office/powerpoint/2010/main" val="24055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8" name="Group 6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2" name="Picture 6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3" name="Rectangle 6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5" name="Picture 6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0" name="Straight Connector 6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81" name="Rectangle 68">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70">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2" name="Picture 71">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1092181" y="4822386"/>
            <a:ext cx="10000115" cy="626773"/>
          </a:xfrm>
        </p:spPr>
        <p:txBody>
          <a:bodyPr vert="horz" lIns="91440" tIns="45720" rIns="91440" bIns="45720" rtlCol="0" anchor="b">
            <a:normAutofit fontScale="90000"/>
          </a:bodyPr>
          <a:lstStyle/>
          <a:p>
            <a:pPr>
              <a:lnSpc>
                <a:spcPct val="90000"/>
              </a:lnSpc>
            </a:pPr>
            <a:r>
              <a:rPr lang="en-US" sz="4200" dirty="0">
                <a:solidFill>
                  <a:srgbClr val="262626"/>
                </a:solidFill>
              </a:rPr>
              <a:t>Best parameters and model selected with it</a:t>
            </a:r>
          </a:p>
        </p:txBody>
      </p:sp>
      <p:sp>
        <p:nvSpPr>
          <p:cNvPr id="77" name="Rectangle 76">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FDDEC9B8-FAF4-47E6-B48B-A9BEFB2D6AFC}"/>
              </a:ext>
            </a:extLst>
          </p:cNvPr>
          <p:cNvPicPr>
            <a:picLocks noChangeAspect="1"/>
          </p:cNvPicPr>
          <p:nvPr/>
        </p:nvPicPr>
        <p:blipFill>
          <a:blip r:embed="rId7"/>
          <a:stretch>
            <a:fillRect/>
          </a:stretch>
        </p:blipFill>
        <p:spPr>
          <a:xfrm>
            <a:off x="1412683" y="1431371"/>
            <a:ext cx="9372997" cy="2413546"/>
          </a:xfrm>
          <a:prstGeom prst="rect">
            <a:avLst/>
          </a:prstGeom>
        </p:spPr>
      </p:pic>
      <p:cxnSp>
        <p:nvCxnSpPr>
          <p:cNvPr id="79" name="Straight Connector 78">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 name="Picture 12">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6" name="Picture 15">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 name="Straight Connector 17">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6" name="Group 25">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7"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9"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7" name="Title 6">
            <a:extLst>
              <a:ext uri="{FF2B5EF4-FFF2-40B4-BE49-F238E27FC236}">
                <a16:creationId xmlns:a16="http://schemas.microsoft.com/office/drawing/2014/main" id="{17BB5DE8-0C28-49E0-9250-65515D97BC0F}"/>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5000">
                <a:solidFill>
                  <a:schemeClr val="bg1"/>
                </a:solidFill>
              </a:rPr>
              <a:t>Now we will predict the sale price for our Test data</a:t>
            </a:r>
          </a:p>
        </p:txBody>
      </p:sp>
      <p:cxnSp>
        <p:nvCxnSpPr>
          <p:cNvPr id="32" name="Straight Connector 31">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8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7" name="Picture 10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8" name="Rectangle 10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9" name="Picture 10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0" name="Picture 10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12" name="Straight Connector 11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14" name="Rectangle 113">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17" name="Picture 116">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8" name="Rectangle 117">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9" name="Picture 118">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0" name="Picture 119">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1102619" y="4404852"/>
            <a:ext cx="9989677" cy="1054745"/>
          </a:xfrm>
        </p:spPr>
        <p:txBody>
          <a:bodyPr vert="horz" lIns="91440" tIns="45720" rIns="91440" bIns="45720" rtlCol="0" anchor="b">
            <a:normAutofit/>
          </a:bodyPr>
          <a:lstStyle/>
          <a:p>
            <a:pPr>
              <a:lnSpc>
                <a:spcPct val="90000"/>
              </a:lnSpc>
            </a:pPr>
            <a:r>
              <a:rPr lang="en-US" sz="3400">
                <a:solidFill>
                  <a:srgbClr val="262626"/>
                </a:solidFill>
              </a:rPr>
              <a:t>Values of test data</a:t>
            </a:r>
            <a:br>
              <a:rPr lang="en-US" sz="3400">
                <a:solidFill>
                  <a:srgbClr val="262626"/>
                </a:solidFill>
              </a:rPr>
            </a:br>
            <a:endParaRPr lang="en-US" sz="3400">
              <a:solidFill>
                <a:srgbClr val="262626"/>
              </a:solidFill>
            </a:endParaRPr>
          </a:p>
        </p:txBody>
      </p:sp>
      <p:sp>
        <p:nvSpPr>
          <p:cNvPr id="122" name="Rectangle 121">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67E5096F-C4B1-4E0F-9B7D-780C2F8DD5B0}"/>
              </a:ext>
            </a:extLst>
          </p:cNvPr>
          <p:cNvPicPr>
            <a:picLocks noChangeAspect="1"/>
          </p:cNvPicPr>
          <p:nvPr/>
        </p:nvPicPr>
        <p:blipFill>
          <a:blip r:embed="rId7"/>
          <a:stretch>
            <a:fillRect/>
          </a:stretch>
        </p:blipFill>
        <p:spPr>
          <a:xfrm>
            <a:off x="1752499" y="1410207"/>
            <a:ext cx="8693365" cy="2455875"/>
          </a:xfrm>
          <a:prstGeom prst="rect">
            <a:avLst/>
          </a:prstGeom>
        </p:spPr>
      </p:pic>
      <p:cxnSp>
        <p:nvCxnSpPr>
          <p:cNvPr id="124" name="Straight Connector 123">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72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77DBCC25-0870-4039-8C73-FF9855DA6E1B}"/>
              </a:ext>
            </a:extLst>
          </p:cNvPr>
          <p:cNvSpPr>
            <a:spLocks noGrp="1"/>
          </p:cNvSpPr>
          <p:nvPr>
            <p:ph type="title"/>
          </p:nvPr>
        </p:nvSpPr>
        <p:spPr>
          <a:xfrm>
            <a:off x="952108" y="954756"/>
            <a:ext cx="2730414" cy="4946003"/>
          </a:xfrm>
        </p:spPr>
        <p:txBody>
          <a:bodyPr>
            <a:normAutofit/>
          </a:bodyPr>
          <a:lstStyle/>
          <a:p>
            <a:pPr>
              <a:lnSpc>
                <a:spcPct val="90000"/>
              </a:lnSpc>
            </a:pPr>
            <a:r>
              <a:rPr lang="en-IN" sz="2800">
                <a:solidFill>
                  <a:srgbClr val="FFFFFF"/>
                </a:solidFill>
              </a:rPr>
              <a:t>CONCLUSION</a:t>
            </a:r>
            <a:br>
              <a:rPr lang="en-IN" sz="2800">
                <a:solidFill>
                  <a:srgbClr val="FFFFFF"/>
                </a:solidFill>
              </a:rPr>
            </a:br>
            <a:br>
              <a:rPr lang="en-IN" sz="2800">
                <a:solidFill>
                  <a:srgbClr val="FFFFFF"/>
                </a:solidFill>
              </a:rPr>
            </a:br>
            <a:r>
              <a:rPr lang="en-US" sz="2800">
                <a:solidFill>
                  <a:srgbClr val="FFFFFF"/>
                </a:solidFill>
              </a:rPr>
              <a:t>Key Findings and Conclusions of the Study</a:t>
            </a:r>
            <a:endParaRPr lang="en-IN" sz="2800">
              <a:solidFill>
                <a:srgbClr val="FFFFFF"/>
              </a:solidFill>
            </a:endParaRPr>
          </a:p>
        </p:txBody>
      </p:sp>
      <p:sp>
        <p:nvSpPr>
          <p:cNvPr id="28" name="Rectangle 27">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EB0F3A4-775C-4EC1-BC78-447F0F6B8DB3}"/>
              </a:ext>
            </a:extLst>
          </p:cNvPr>
          <p:cNvSpPr>
            <a:spLocks noGrp="1"/>
          </p:cNvSpPr>
          <p:nvPr>
            <p:ph idx="1"/>
          </p:nvPr>
        </p:nvSpPr>
        <p:spPr>
          <a:xfrm>
            <a:off x="5140934" y="469900"/>
            <a:ext cx="5953630" cy="5405968"/>
          </a:xfrm>
        </p:spPr>
        <p:txBody>
          <a:bodyPr anchor="ctr">
            <a:normAutofit lnSpcReduction="10000"/>
          </a:bodyPr>
          <a:lstStyle/>
          <a:p>
            <a:pPr marL="0" indent="0">
              <a:lnSpc>
                <a:spcPct val="90000"/>
              </a:lnSpc>
              <a:buSzPct val="114999"/>
              <a:buNone/>
            </a:pPr>
            <a:r>
              <a:rPr lang="en-US" b="1" dirty="0">
                <a:ea typeface="+mn-lt"/>
                <a:cs typeface="+mn-lt"/>
              </a:rPr>
              <a:t>Based on the in-depth analysis of the Housing Project,</a:t>
            </a:r>
            <a:r>
              <a:rPr lang="en-US" dirty="0">
                <a:ea typeface="+mn-lt"/>
                <a:cs typeface="+mn-lt"/>
              </a:rPr>
              <a:t> </a:t>
            </a:r>
            <a:endParaRPr lang="en-IN">
              <a:ea typeface="+mn-lt"/>
              <a:cs typeface="+mn-lt"/>
            </a:endParaRPr>
          </a:p>
          <a:p>
            <a:pPr>
              <a:lnSpc>
                <a:spcPct val="90000"/>
              </a:lnSpc>
              <a:buSzPct val="114999"/>
            </a:pPr>
            <a:endParaRPr lang="en-US"/>
          </a:p>
          <a:p>
            <a:pPr marL="0" indent="0">
              <a:lnSpc>
                <a:spcPct val="90000"/>
              </a:lnSpc>
              <a:buSzPct val="114999"/>
              <a:buNone/>
            </a:pPr>
            <a:r>
              <a:rPr lang="en-US" dirty="0">
                <a:ea typeface="+mn-lt"/>
                <a:cs typeface="+mn-lt"/>
              </a:rPr>
              <a:t>The Exploratory analysis of the datasets, and the analysis of the Outputs of the models the </a:t>
            </a:r>
            <a:endParaRPr lang="en-US"/>
          </a:p>
          <a:p>
            <a:pPr marL="0" indent="0">
              <a:lnSpc>
                <a:spcPct val="90000"/>
              </a:lnSpc>
              <a:buSzPct val="114999"/>
              <a:buNone/>
            </a:pPr>
            <a:r>
              <a:rPr lang="en-US" dirty="0">
                <a:ea typeface="+mn-lt"/>
                <a:cs typeface="+mn-lt"/>
              </a:rPr>
              <a:t>following observations are made:</a:t>
            </a:r>
            <a:endParaRPr lang="en-US"/>
          </a:p>
          <a:p>
            <a:pPr>
              <a:lnSpc>
                <a:spcPct val="90000"/>
              </a:lnSpc>
              <a:buSzPct val="114999"/>
            </a:pPr>
            <a:endParaRPr lang="en-US"/>
          </a:p>
          <a:p>
            <a:pPr marL="0" indent="0">
              <a:lnSpc>
                <a:spcPct val="90000"/>
              </a:lnSpc>
              <a:buSzPct val="114999"/>
              <a:buNone/>
            </a:pPr>
            <a:r>
              <a:rPr lang="en-US" dirty="0">
                <a:ea typeface="+mn-lt"/>
                <a:cs typeface="+mn-lt"/>
              </a:rPr>
              <a:t> Structural attributes of the house Structural attributes of the house like lot size, lot shape, quality and condition of the house, garage capacity, rooms, Lot frontage, number of bedrooms, bathrooms, overall finishing of the house </a:t>
            </a:r>
            <a:r>
              <a:rPr lang="en-US" dirty="0" err="1">
                <a:ea typeface="+mn-lt"/>
                <a:cs typeface="+mn-lt"/>
              </a:rPr>
              <a:t>etc</a:t>
            </a:r>
            <a:r>
              <a:rPr lang="en-US" dirty="0">
                <a:ea typeface="+mn-lt"/>
                <a:cs typeface="+mn-lt"/>
              </a:rPr>
              <a:t> play a big role in influencing the house price.</a:t>
            </a:r>
            <a:endParaRPr lang="en-US" dirty="0"/>
          </a:p>
        </p:txBody>
      </p:sp>
    </p:spTree>
    <p:extLst>
      <p:ext uri="{BB962C8B-B14F-4D97-AF65-F5344CB8AC3E}">
        <p14:creationId xmlns:p14="http://schemas.microsoft.com/office/powerpoint/2010/main" val="91052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77DBCC25-0870-4039-8C73-FF9855DA6E1B}"/>
              </a:ext>
            </a:extLst>
          </p:cNvPr>
          <p:cNvSpPr>
            <a:spLocks noGrp="1"/>
          </p:cNvSpPr>
          <p:nvPr>
            <p:ph type="title"/>
          </p:nvPr>
        </p:nvSpPr>
        <p:spPr>
          <a:xfrm>
            <a:off x="952108" y="954756"/>
            <a:ext cx="2730414" cy="4946003"/>
          </a:xfrm>
        </p:spPr>
        <p:txBody>
          <a:bodyPr>
            <a:normAutofit/>
          </a:bodyPr>
          <a:lstStyle/>
          <a:p>
            <a:pPr>
              <a:lnSpc>
                <a:spcPct val="90000"/>
              </a:lnSpc>
            </a:pPr>
            <a:r>
              <a:rPr lang="en-IN" sz="2800">
                <a:solidFill>
                  <a:srgbClr val="FFFFFF"/>
                </a:solidFill>
              </a:rPr>
              <a:t>CONCLUSION</a:t>
            </a:r>
            <a:br>
              <a:rPr lang="en-IN" sz="2800">
                <a:solidFill>
                  <a:srgbClr val="FFFFFF"/>
                </a:solidFill>
              </a:rPr>
            </a:br>
            <a:br>
              <a:rPr lang="en-IN" sz="2800">
                <a:solidFill>
                  <a:srgbClr val="FFFFFF"/>
                </a:solidFill>
              </a:rPr>
            </a:br>
            <a:r>
              <a:rPr lang="en-US" sz="2800">
                <a:solidFill>
                  <a:srgbClr val="FFFFFF"/>
                </a:solidFill>
              </a:rPr>
              <a:t>Key Findings and Conclusions of the Study</a:t>
            </a:r>
            <a:endParaRPr lang="en-IN" sz="2800">
              <a:solidFill>
                <a:srgbClr val="FFFFFF"/>
              </a:solidFill>
            </a:endParaRPr>
          </a:p>
        </p:txBody>
      </p:sp>
      <p:sp>
        <p:nvSpPr>
          <p:cNvPr id="28" name="Rectangle 27">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EB0F3A4-775C-4EC1-BC78-447F0F6B8DB3}"/>
              </a:ext>
            </a:extLst>
          </p:cNvPr>
          <p:cNvSpPr>
            <a:spLocks noGrp="1"/>
          </p:cNvSpPr>
          <p:nvPr>
            <p:ph idx="1"/>
          </p:nvPr>
        </p:nvSpPr>
        <p:spPr>
          <a:xfrm>
            <a:off x="5140934" y="469900"/>
            <a:ext cx="5953630" cy="5405968"/>
          </a:xfrm>
        </p:spPr>
        <p:txBody>
          <a:bodyPr anchor="ctr">
            <a:normAutofit/>
          </a:bodyPr>
          <a:lstStyle/>
          <a:p>
            <a:pPr marL="0" indent="0">
              <a:buSzPct val="114999"/>
              <a:buNone/>
            </a:pPr>
            <a:r>
              <a:rPr lang="en-US" dirty="0">
                <a:ea typeface="+mn-lt"/>
                <a:cs typeface="+mn-lt"/>
              </a:rPr>
              <a:t>● Due to the Training dataset being very small, the outliers had to be retained for proper training of the models. </a:t>
            </a:r>
            <a:endParaRPr lang="en-US" dirty="0"/>
          </a:p>
          <a:p>
            <a:pPr>
              <a:buSzPct val="114999"/>
            </a:pPr>
            <a:endParaRPr lang="en-US" dirty="0">
              <a:ea typeface="+mn-lt"/>
              <a:cs typeface="+mn-lt"/>
            </a:endParaRPr>
          </a:p>
          <a:p>
            <a:pPr marL="0" indent="0">
              <a:buSzPct val="114999"/>
              <a:buNone/>
            </a:pPr>
            <a:r>
              <a:rPr lang="en-US" dirty="0">
                <a:ea typeface="+mn-lt"/>
                <a:cs typeface="+mn-lt"/>
              </a:rPr>
              <a:t>● Therefore, Gradient boosting Regressor, being robust to outliers and being indifferent to non-linear features, performed well despite having to work on small dataset.</a:t>
            </a:r>
            <a:endParaRPr lang="en-IN" dirty="0">
              <a:ea typeface="+mn-lt"/>
              <a:cs typeface="+mn-lt"/>
            </a:endParaRPr>
          </a:p>
          <a:p>
            <a:pPr marL="0" indent="0">
              <a:lnSpc>
                <a:spcPct val="90000"/>
              </a:lnSpc>
              <a:buNone/>
            </a:pPr>
            <a:endParaRPr lang="en-US" dirty="0"/>
          </a:p>
        </p:txBody>
      </p:sp>
    </p:spTree>
    <p:extLst>
      <p:ext uri="{BB962C8B-B14F-4D97-AF65-F5344CB8AC3E}">
        <p14:creationId xmlns:p14="http://schemas.microsoft.com/office/powerpoint/2010/main" val="3360788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ACE8-D200-4B5B-9698-EDCB001F7866}"/>
              </a:ext>
            </a:extLst>
          </p:cNvPr>
          <p:cNvSpPr>
            <a:spLocks noGrp="1"/>
          </p:cNvSpPr>
          <p:nvPr>
            <p:ph type="title"/>
          </p:nvPr>
        </p:nvSpPr>
        <p:spPr/>
        <p:txBody>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C809-AEE4-4F32-BF3E-71EBD90D9196}"/>
              </a:ext>
            </a:extLst>
          </p:cNvPr>
          <p:cNvSpPr>
            <a:spLocks noGrp="1"/>
          </p:cNvSpPr>
          <p:nvPr>
            <p:ph type="title"/>
          </p:nvPr>
        </p:nvSpPr>
        <p:spPr/>
        <p:txBody>
          <a:bodyPr/>
          <a:lstStyle/>
          <a:p>
            <a:r>
              <a:rPr lang="en-US" dirty="0"/>
              <a:t>Conceptual Background of the Domain Problem</a:t>
            </a:r>
            <a:endParaRPr lang="en-IN" dirty="0"/>
          </a:p>
        </p:txBody>
      </p:sp>
      <p:sp>
        <p:nvSpPr>
          <p:cNvPr id="3" name="Content Placeholder 2">
            <a:extLst>
              <a:ext uri="{FF2B5EF4-FFF2-40B4-BE49-F238E27FC236}">
                <a16:creationId xmlns:a16="http://schemas.microsoft.com/office/drawing/2014/main"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8AB78-E0EA-46AE-BD1F-BC7451978101}"/>
              </a:ext>
            </a:extLst>
          </p:cNvPr>
          <p:cNvSpPr>
            <a:spLocks noGrp="1"/>
          </p:cNvSpPr>
          <p:nvPr>
            <p:ph type="title"/>
          </p:nvPr>
        </p:nvSpPr>
        <p:spPr>
          <a:xfrm>
            <a:off x="804421" y="796374"/>
            <a:ext cx="10583158" cy="880027"/>
          </a:xfrm>
        </p:spPr>
        <p:txBody>
          <a:bodyPr>
            <a:normAutofit/>
          </a:bodyPr>
          <a:lstStyle/>
          <a:p>
            <a:r>
              <a:rPr lang="en-IN">
                <a:solidFill>
                  <a:srgbClr val="FFFFFF"/>
                </a:solidFill>
              </a:rPr>
              <a:t>Undertaken </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B6655E-D7E2-4F69-868B-C61EFF89C100}"/>
              </a:ext>
            </a:extLst>
          </p:cNvPr>
          <p:cNvSpPr>
            <a:spLocks noGrp="1"/>
          </p:cNvSpPr>
          <p:nvPr>
            <p:ph idx="1"/>
          </p:nvPr>
        </p:nvSpPr>
        <p:spPr>
          <a:xfrm>
            <a:off x="1295401" y="2612256"/>
            <a:ext cx="9601196" cy="3263612"/>
          </a:xfrm>
        </p:spPr>
        <p:txBody>
          <a:bodyPr>
            <a:normAutofit/>
          </a:bodyPr>
          <a:lstStyle/>
          <a:p>
            <a:pPr>
              <a:lnSpc>
                <a:spcPct val="90000"/>
              </a:lnSpc>
            </a:pPr>
            <a:r>
              <a:rPr lang="en-US" sz="1700"/>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700" err="1"/>
              <a:t>thr</a:t>
            </a:r>
            <a:r>
              <a:rPr lang="en-US" sz="1700"/>
              <a:t> house price prediction., which enables us to dig into the variables in depth and to provide a model that could more accurately estimate house prices. In this way, people could make better decision when it comes to home investment.</a:t>
            </a:r>
          </a:p>
          <a:p>
            <a:pPr>
              <a:lnSpc>
                <a:spcPct val="90000"/>
              </a:lnSpc>
            </a:pPr>
            <a:r>
              <a:rPr lang="en-US" sz="1700"/>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700" err="1"/>
              <a:t>firther</a:t>
            </a:r>
            <a:r>
              <a:rPr lang="en-US" sz="1700"/>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700" err="1"/>
              <a:t>treand</a:t>
            </a:r>
            <a:r>
              <a:rPr lang="en-US" sz="1700"/>
              <a:t>.</a:t>
            </a:r>
            <a:endParaRPr lang="en-IN" sz="1700"/>
          </a:p>
        </p:txBody>
      </p:sp>
    </p:spTree>
    <p:extLst>
      <p:ext uri="{BB962C8B-B14F-4D97-AF65-F5344CB8AC3E}">
        <p14:creationId xmlns:p14="http://schemas.microsoft.com/office/powerpoint/2010/main"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9" name="Group 19">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0" name="Straight Connector 25">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41" name="Rectangle 27">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9">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1" name="Picture 30">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33">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2C6650C-C8B1-40F5-852F-55B99C5BBF71}"/>
              </a:ext>
            </a:extLst>
          </p:cNvPr>
          <p:cNvSpPr>
            <a:spLocks noGrp="1"/>
          </p:cNvSpPr>
          <p:nvPr>
            <p:ph type="title"/>
          </p:nvPr>
        </p:nvSpPr>
        <p:spPr>
          <a:xfrm>
            <a:off x="1170564" y="982132"/>
            <a:ext cx="4561069" cy="1416721"/>
          </a:xfrm>
        </p:spPr>
        <p:txBody>
          <a:bodyPr vert="horz" lIns="91440" tIns="45720" rIns="91440" bIns="45720" rtlCol="0" anchor="ctr">
            <a:normAutofit/>
          </a:bodyPr>
          <a:lstStyle/>
          <a:p>
            <a:pPr>
              <a:lnSpc>
                <a:spcPct val="90000"/>
              </a:lnSpc>
            </a:pPr>
            <a:r>
              <a:rPr lang="en-US" sz="3100"/>
              <a:t>Loading Necessary libraries and Train and test dataset</a:t>
            </a:r>
          </a:p>
        </p:txBody>
      </p:sp>
      <p:cxnSp>
        <p:nvCxnSpPr>
          <p:cNvPr id="43" name="Straight Connector 35">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22D49CC-D144-4544-A605-8E68DD06E8FC}"/>
              </a:ext>
            </a:extLst>
          </p:cNvPr>
          <p:cNvPicPr>
            <a:picLocks noChangeAspect="1"/>
          </p:cNvPicPr>
          <p:nvPr/>
        </p:nvPicPr>
        <p:blipFill>
          <a:blip r:embed="rId5"/>
          <a:stretch>
            <a:fillRect/>
          </a:stretch>
        </p:blipFill>
        <p:spPr>
          <a:xfrm>
            <a:off x="7114783" y="824513"/>
            <a:ext cx="4267198" cy="2505438"/>
          </a:xfrm>
          <a:prstGeom prst="rect">
            <a:avLst/>
          </a:prstGeom>
        </p:spPr>
      </p:pic>
      <p:sp>
        <p:nvSpPr>
          <p:cNvPr id="7" name="TextBox 6">
            <a:extLst>
              <a:ext uri="{FF2B5EF4-FFF2-40B4-BE49-F238E27FC236}">
                <a16:creationId xmlns:a16="http://schemas.microsoft.com/office/drawing/2014/main" id="{C3395ADC-6D7D-4CD9-B245-6DF9707D161B}"/>
              </a:ext>
            </a:extLst>
          </p:cNvPr>
          <p:cNvSpPr txBox="1"/>
          <p:nvPr/>
        </p:nvSpPr>
        <p:spPr>
          <a:xfrm>
            <a:off x="1352811" y="2782865"/>
            <a:ext cx="49248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Now we will check the columns and shape of the dataset Simultaneously with the same process we will check our test data set,</a:t>
            </a:r>
          </a:p>
          <a:p>
            <a:endParaRPr lang="en-US" dirty="0">
              <a:latin typeface="Times New Roman"/>
              <a:cs typeface="Times New Roman"/>
            </a:endParaRPr>
          </a:p>
          <a:p>
            <a:r>
              <a:rPr lang="en-US" dirty="0">
                <a:latin typeface="Times New Roman"/>
                <a:cs typeface="Times New Roman"/>
              </a:rPr>
              <a:t>1168 rows and 81 columns - train data set </a:t>
            </a:r>
          </a:p>
          <a:p>
            <a:r>
              <a:rPr lang="en-US" dirty="0">
                <a:latin typeface="Times New Roman"/>
                <a:cs typeface="Times New Roman"/>
              </a:rPr>
              <a:t>and 292 rows and 80 columns  -  test data set.</a:t>
            </a:r>
            <a:endParaRPr lang="en-US"/>
          </a:p>
        </p:txBody>
      </p:sp>
    </p:spTree>
    <p:extLst>
      <p:ext uri="{BB962C8B-B14F-4D97-AF65-F5344CB8AC3E}">
        <p14:creationId xmlns:p14="http://schemas.microsoft.com/office/powerpoint/2010/main"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9" name="Picture 88">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0" name="Rectangle 89">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91" name="Picture 90">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92" name="Picture 91">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94" name="Straight Connector 93">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E17D05-72C0-4471-8C8E-4B1F51931DC0}"/>
              </a:ext>
            </a:extLst>
          </p:cNvPr>
          <p:cNvSpPr>
            <a:spLocks noGrp="1"/>
          </p:cNvSpPr>
          <p:nvPr>
            <p:ph type="title"/>
          </p:nvPr>
        </p:nvSpPr>
        <p:spPr>
          <a:xfrm>
            <a:off x="970894" y="690930"/>
            <a:ext cx="2835464" cy="545060"/>
          </a:xfrm>
        </p:spPr>
        <p:txBody>
          <a:bodyPr vert="horz" lIns="91440" tIns="45720" rIns="91440" bIns="45720" rtlCol="0" anchor="b">
            <a:normAutofit/>
          </a:bodyPr>
          <a:lstStyle/>
          <a:p>
            <a:r>
              <a:rPr lang="en-US" sz="2000" dirty="0">
                <a:solidFill>
                  <a:srgbClr val="262626"/>
                </a:solidFill>
                <a:latin typeface="Times New Roman"/>
                <a:cs typeface="Times New Roman"/>
              </a:rPr>
              <a:t>Let’s check null in dataset</a:t>
            </a:r>
          </a:p>
        </p:txBody>
      </p:sp>
      <p:sp>
        <p:nvSpPr>
          <p:cNvPr id="6" name="Content Placeholder 5">
            <a:extLst>
              <a:ext uri="{FF2B5EF4-FFF2-40B4-BE49-F238E27FC236}">
                <a16:creationId xmlns:a16="http://schemas.microsoft.com/office/drawing/2014/main" id="{20ADF590-D0C9-424A-8C28-FD4694167FD6}"/>
              </a:ext>
            </a:extLst>
          </p:cNvPr>
          <p:cNvSpPr>
            <a:spLocks noGrp="1"/>
          </p:cNvSpPr>
          <p:nvPr>
            <p:ph sz="half" idx="1"/>
          </p:nvPr>
        </p:nvSpPr>
        <p:spPr>
          <a:xfrm>
            <a:off x="970894" y="1313566"/>
            <a:ext cx="2835464" cy="4940338"/>
          </a:xfrm>
        </p:spPr>
        <p:txBody>
          <a:bodyPr vert="horz" lIns="91440" tIns="45720" rIns="91440" bIns="45720" rtlCol="0" anchor="t">
            <a:noAutofit/>
          </a:bodyPr>
          <a:lstStyle/>
          <a:p>
            <a:pPr marL="0" indent="0">
              <a:lnSpc>
                <a:spcPct val="90000"/>
              </a:lnSpc>
              <a:buNone/>
            </a:pPr>
            <a:r>
              <a:rPr lang="en-US" sz="1200" b="1" dirty="0" err="1">
                <a:solidFill>
                  <a:srgbClr val="262626"/>
                </a:solidFill>
                <a:latin typeface="Times New Roman"/>
                <a:cs typeface="Times New Roman"/>
              </a:rPr>
              <a:t>i</a:t>
            </a:r>
            <a:r>
              <a:rPr lang="en-US" sz="1200" b="1" dirty="0">
                <a:solidFill>
                  <a:srgbClr val="262626"/>
                </a:solidFill>
                <a:latin typeface="Times New Roman"/>
                <a:cs typeface="Times New Roman"/>
              </a:rPr>
              <a:t>) Nan value can't be imported for columns -</a:t>
            </a:r>
            <a:endParaRPr lang="en-US" sz="1200" i="1">
              <a:solidFill>
                <a:srgbClr val="262626"/>
              </a:solidFill>
              <a:latin typeface="Times New Roman"/>
              <a:cs typeface="Times New Roman"/>
            </a:endParaRPr>
          </a:p>
          <a:p>
            <a:pPr>
              <a:lnSpc>
                <a:spcPct val="90000"/>
              </a:lnSpc>
            </a:pPr>
            <a:r>
              <a:rPr lang="en-US" sz="1200" dirty="0">
                <a:solidFill>
                  <a:srgbClr val="262626"/>
                </a:solidFill>
                <a:latin typeface="Times New Roman"/>
                <a:cs typeface="Times New Roman"/>
              </a:rPr>
              <a:t>Alley, </a:t>
            </a:r>
            <a:r>
              <a:rPr lang="en-US" sz="1200" dirty="0" err="1">
                <a:solidFill>
                  <a:srgbClr val="262626"/>
                </a:solidFill>
                <a:latin typeface="Times New Roman"/>
                <a:cs typeface="Times New Roman"/>
              </a:rPr>
              <a:t>FireplaceQu</a:t>
            </a:r>
            <a:r>
              <a:rPr lang="en-US" sz="1200" dirty="0">
                <a:solidFill>
                  <a:srgbClr val="262626"/>
                </a:solidFill>
                <a:latin typeface="Times New Roman"/>
                <a:cs typeface="Times New Roman"/>
              </a:rPr>
              <a:t>, </a:t>
            </a:r>
            <a:r>
              <a:rPr lang="en-US" sz="1200" dirty="0" err="1">
                <a:solidFill>
                  <a:srgbClr val="262626"/>
                </a:solidFill>
                <a:latin typeface="Times New Roman"/>
                <a:cs typeface="Times New Roman"/>
              </a:rPr>
              <a:t>PoolQC</a:t>
            </a:r>
            <a:r>
              <a:rPr lang="en-US" sz="1200" dirty="0">
                <a:solidFill>
                  <a:srgbClr val="262626"/>
                </a:solidFill>
                <a:latin typeface="Times New Roman"/>
                <a:cs typeface="Times New Roman"/>
              </a:rPr>
              <a:t>, Fence, </a:t>
            </a:r>
            <a:r>
              <a:rPr lang="en-US" sz="1200" dirty="0" err="1">
                <a:solidFill>
                  <a:srgbClr val="262626"/>
                </a:solidFill>
                <a:latin typeface="Times New Roman"/>
                <a:cs typeface="Times New Roman"/>
              </a:rPr>
              <a:t>MiscFeature</a:t>
            </a:r>
            <a:endParaRPr lang="en-US" sz="1200" dirty="0">
              <a:solidFill>
                <a:srgbClr val="262626"/>
              </a:solidFill>
              <a:latin typeface="Times New Roman"/>
              <a:cs typeface="Times New Roman"/>
            </a:endParaRPr>
          </a:p>
          <a:p>
            <a:pPr marL="0" indent="0">
              <a:lnSpc>
                <a:spcPct val="90000"/>
              </a:lnSpc>
              <a:buNone/>
            </a:pPr>
            <a:r>
              <a:rPr lang="en-US" sz="1200" b="1" dirty="0">
                <a:solidFill>
                  <a:srgbClr val="262626"/>
                </a:solidFill>
                <a:latin typeface="Times New Roman"/>
                <a:cs typeface="Times New Roman"/>
              </a:rPr>
              <a:t>ii) other columns which are having less nan value and we can import values for that column by using any imputer technique -</a:t>
            </a:r>
            <a:endParaRPr lang="en-US" sz="1200" i="1"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LotFrontage</a:t>
            </a:r>
            <a:r>
              <a:rPr lang="en-US" sz="1200" dirty="0">
                <a:solidFill>
                  <a:srgbClr val="262626"/>
                </a:solidFill>
                <a:latin typeface="Times New Roman"/>
                <a:cs typeface="Times New Roman"/>
              </a:rPr>
              <a:t> </a:t>
            </a:r>
          </a:p>
          <a:p>
            <a:pPr>
              <a:lnSpc>
                <a:spcPct val="90000"/>
              </a:lnSpc>
            </a:pPr>
            <a:r>
              <a:rPr lang="en-US" sz="1200" dirty="0" err="1">
                <a:solidFill>
                  <a:srgbClr val="262626"/>
                </a:solidFill>
                <a:latin typeface="Times New Roman"/>
                <a:cs typeface="Times New Roman"/>
              </a:rPr>
              <a:t>MasVnrType</a:t>
            </a:r>
            <a:r>
              <a:rPr lang="en-US" sz="1200" dirty="0">
                <a:solidFill>
                  <a:srgbClr val="262626"/>
                </a:solidFill>
                <a:latin typeface="Times New Roman"/>
                <a:cs typeface="Times New Roman"/>
              </a:rPr>
              <a:t> </a:t>
            </a:r>
          </a:p>
          <a:p>
            <a:pPr>
              <a:lnSpc>
                <a:spcPct val="90000"/>
              </a:lnSpc>
            </a:pPr>
            <a:r>
              <a:rPr lang="en-US" sz="1200" dirty="0" err="1">
                <a:solidFill>
                  <a:srgbClr val="262626"/>
                </a:solidFill>
                <a:latin typeface="Times New Roman"/>
                <a:cs typeface="Times New Roman"/>
              </a:rPr>
              <a:t>MasVnrArea</a:t>
            </a:r>
            <a:endParaRPr lang="en-US" sz="1200"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BsmtQual</a:t>
            </a:r>
            <a:endParaRPr lang="en-US" sz="1200" dirty="0">
              <a:solidFill>
                <a:srgbClr val="262626"/>
              </a:solidFill>
              <a:latin typeface="Times New Roman"/>
              <a:cs typeface="Times New Roman"/>
            </a:endParaRPr>
          </a:p>
          <a:p>
            <a:pPr>
              <a:lnSpc>
                <a:spcPct val="90000"/>
              </a:lnSpc>
            </a:pPr>
            <a:r>
              <a:rPr lang="en-US" sz="1200" dirty="0">
                <a:solidFill>
                  <a:srgbClr val="262626"/>
                </a:solidFill>
                <a:latin typeface="Times New Roman"/>
                <a:cs typeface="Times New Roman"/>
              </a:rPr>
              <a:t>BsmtFinType1</a:t>
            </a:r>
          </a:p>
          <a:p>
            <a:pPr>
              <a:lnSpc>
                <a:spcPct val="90000"/>
              </a:lnSpc>
            </a:pPr>
            <a:r>
              <a:rPr lang="en-US" sz="1200" dirty="0">
                <a:solidFill>
                  <a:srgbClr val="262626"/>
                </a:solidFill>
                <a:latin typeface="Times New Roman"/>
                <a:cs typeface="Times New Roman"/>
              </a:rPr>
              <a:t>BsmtFinType2</a:t>
            </a:r>
          </a:p>
          <a:p>
            <a:pPr>
              <a:lnSpc>
                <a:spcPct val="90000"/>
              </a:lnSpc>
            </a:pPr>
            <a:r>
              <a:rPr lang="en-US" sz="1200" dirty="0" err="1">
                <a:solidFill>
                  <a:srgbClr val="262626"/>
                </a:solidFill>
                <a:latin typeface="Times New Roman"/>
                <a:cs typeface="Times New Roman"/>
              </a:rPr>
              <a:t>GarageType</a:t>
            </a:r>
            <a:endParaRPr lang="en-US" sz="1200"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GarageYrBlt</a:t>
            </a:r>
            <a:endParaRPr lang="en-US" sz="1200"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GarageFinish</a:t>
            </a:r>
            <a:endParaRPr lang="en-US" sz="1200"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GarageQual</a:t>
            </a:r>
            <a:endParaRPr lang="en-US" sz="1200" dirty="0">
              <a:solidFill>
                <a:srgbClr val="262626"/>
              </a:solidFill>
              <a:latin typeface="Times New Roman"/>
              <a:cs typeface="Times New Roman"/>
            </a:endParaRPr>
          </a:p>
          <a:p>
            <a:pPr>
              <a:lnSpc>
                <a:spcPct val="90000"/>
              </a:lnSpc>
            </a:pPr>
            <a:r>
              <a:rPr lang="en-US" sz="1200" dirty="0" err="1">
                <a:solidFill>
                  <a:srgbClr val="262626"/>
                </a:solidFill>
                <a:latin typeface="Times New Roman"/>
                <a:cs typeface="Times New Roman"/>
              </a:rPr>
              <a:t>GarageCond</a:t>
            </a:r>
            <a:endParaRPr lang="en-US" sz="1200" dirty="0">
              <a:solidFill>
                <a:srgbClr val="262626"/>
              </a:solidFill>
              <a:latin typeface="Times New Roman"/>
              <a:cs typeface="Times New Roman"/>
            </a:endParaRPr>
          </a:p>
          <a:p>
            <a:pPr>
              <a:lnSpc>
                <a:spcPct val="90000"/>
              </a:lnSpc>
            </a:pPr>
            <a:endParaRPr lang="en-US" sz="700">
              <a:solidFill>
                <a:srgbClr val="262626"/>
              </a:solidFill>
            </a:endParaRPr>
          </a:p>
        </p:txBody>
      </p:sp>
      <p:sp useBgFill="1">
        <p:nvSpPr>
          <p:cNvPr id="102" name="Rectangle 101">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Graphical user interface, text, application, email&#10;&#10;Description automatically generated">
            <a:extLst>
              <a:ext uri="{FF2B5EF4-FFF2-40B4-BE49-F238E27FC236}">
                <a16:creationId xmlns:a16="http://schemas.microsoft.com/office/drawing/2014/main" id="{74B342B3-4D66-4DAC-B259-841CF16EEAD4}"/>
              </a:ext>
            </a:extLst>
          </p:cNvPr>
          <p:cNvPicPr>
            <a:picLocks noGrp="1" noChangeAspect="1"/>
          </p:cNvPicPr>
          <p:nvPr>
            <p:ph sz="half" idx="2"/>
          </p:nvPr>
        </p:nvPicPr>
        <p:blipFill rotWithShape="1">
          <a:blip r:embed="rId5"/>
          <a:srcRect r="49705" b="-2"/>
          <a:stretch/>
        </p:blipFill>
        <p:spPr>
          <a:xfrm>
            <a:off x="5435910" y="675400"/>
            <a:ext cx="6098041" cy="5456153"/>
          </a:xfrm>
          <a:prstGeom prst="rect">
            <a:avLst/>
          </a:prstGeom>
        </p:spPr>
      </p:pic>
    </p:spTree>
    <p:extLst>
      <p:ext uri="{BB962C8B-B14F-4D97-AF65-F5344CB8AC3E}">
        <p14:creationId xmlns:p14="http://schemas.microsoft.com/office/powerpoint/2010/main"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414BF5B-9C58-4B0E-B26F-75A171CA2E37}"/>
              </a:ext>
            </a:extLst>
          </p:cNvPr>
          <p:cNvSpPr>
            <a:spLocks noGrp="1"/>
          </p:cNvSpPr>
          <p:nvPr>
            <p:ph type="title"/>
          </p:nvPr>
        </p:nvSpPr>
        <p:spPr>
          <a:xfrm>
            <a:off x="929140" y="972766"/>
            <a:ext cx="2835464" cy="1254868"/>
          </a:xfrm>
        </p:spPr>
        <p:txBody>
          <a:bodyPr anchor="b">
            <a:normAutofit/>
          </a:bodyPr>
          <a:lstStyle/>
          <a:p>
            <a:r>
              <a:rPr lang="en-IN" sz="2800" b="1">
                <a:solidFill>
                  <a:srgbClr val="262626"/>
                </a:solidFill>
                <a:latin typeface="Times New Roman"/>
                <a:cs typeface="Times New Roman"/>
              </a:rPr>
              <a:t>Visualization</a:t>
            </a:r>
          </a:p>
        </p:txBody>
      </p:sp>
      <p:sp>
        <p:nvSpPr>
          <p:cNvPr id="7" name="Content Placeholder 6">
            <a:extLst>
              <a:ext uri="{FF2B5EF4-FFF2-40B4-BE49-F238E27FC236}">
                <a16:creationId xmlns:a16="http://schemas.microsoft.com/office/drawing/2014/main" id="{C60ABF40-8382-4F69-FAE2-8143BF7B51B6}"/>
              </a:ext>
            </a:extLst>
          </p:cNvPr>
          <p:cNvSpPr>
            <a:spLocks noGrp="1"/>
          </p:cNvSpPr>
          <p:nvPr>
            <p:ph idx="1"/>
          </p:nvPr>
        </p:nvSpPr>
        <p:spPr>
          <a:xfrm>
            <a:off x="929141" y="2430471"/>
            <a:ext cx="2835464" cy="3552039"/>
          </a:xfrm>
        </p:spPr>
        <p:txBody>
          <a:bodyPr>
            <a:normAutofit/>
          </a:bodyPr>
          <a:lstStyle/>
          <a:p>
            <a:pPr marL="0" indent="0">
              <a:buNone/>
            </a:pPr>
            <a:r>
              <a:rPr lang="en-IN" sz="1800" b="1">
                <a:solidFill>
                  <a:srgbClr val="262626"/>
                </a:solidFill>
                <a:latin typeface="Times New Roman"/>
                <a:ea typeface="+mn-lt"/>
                <a:cs typeface="+mn-lt"/>
              </a:rPr>
              <a:t>Univariate Analysis:</a:t>
            </a:r>
            <a:endParaRPr lang="en-US" sz="1800" b="1">
              <a:solidFill>
                <a:srgbClr val="262626"/>
              </a:solidFill>
              <a:latin typeface="Times New Roman"/>
              <a:ea typeface="+mn-lt"/>
              <a:cs typeface="+mn-lt"/>
            </a:endParaRPr>
          </a:p>
          <a:p>
            <a:pPr marL="0" indent="0">
              <a:buNone/>
            </a:pPr>
            <a:endParaRPr lang="en-IN" sz="1800" b="1">
              <a:solidFill>
                <a:srgbClr val="262626"/>
              </a:solidFill>
              <a:latin typeface="Times New Roman"/>
            </a:endParaRPr>
          </a:p>
          <a:p>
            <a:pPr>
              <a:buSzPct val="114999"/>
            </a:pPr>
            <a:endParaRPr lang="en-US" sz="1800" dirty="0">
              <a:solidFill>
                <a:srgbClr val="262626"/>
              </a:solidFill>
            </a:endParaRPr>
          </a:p>
        </p:txBody>
      </p:sp>
      <p:sp useBgFill="1">
        <p:nvSpPr>
          <p:cNvPr id="27" name="Rectangle 2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D80BC2F5-A14C-4B45-863B-988003E942FE}"/>
              </a:ext>
            </a:extLst>
          </p:cNvPr>
          <p:cNvPicPr>
            <a:picLocks noChangeAspect="1"/>
          </p:cNvPicPr>
          <p:nvPr/>
        </p:nvPicPr>
        <p:blipFill>
          <a:blip r:embed="rId3"/>
          <a:stretch>
            <a:fillRect/>
          </a:stretch>
        </p:blipFill>
        <p:spPr>
          <a:xfrm>
            <a:off x="5691056" y="609602"/>
            <a:ext cx="5587749" cy="5587749"/>
          </a:xfrm>
          <a:prstGeom prst="rect">
            <a:avLst/>
          </a:prstGeom>
        </p:spPr>
      </p:pic>
    </p:spTree>
    <p:extLst>
      <p:ext uri="{BB962C8B-B14F-4D97-AF65-F5344CB8AC3E}">
        <p14:creationId xmlns:p14="http://schemas.microsoft.com/office/powerpoint/2010/main" val="179971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6" name="Picture 1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9" name="Picture 1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1" name="Straight Connector 2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10" name="Title 9">
            <a:extLst>
              <a:ext uri="{FF2B5EF4-FFF2-40B4-BE49-F238E27FC236}">
                <a16:creationId xmlns:a16="http://schemas.microsoft.com/office/drawing/2014/main" id="{9CB96800-6C65-4F3D-96A9-834D86A34BF8}"/>
              </a:ext>
            </a:extLst>
          </p:cNvPr>
          <p:cNvSpPr>
            <a:spLocks noGrp="1"/>
          </p:cNvSpPr>
          <p:nvPr>
            <p:ph type="title"/>
          </p:nvPr>
        </p:nvSpPr>
        <p:spPr>
          <a:xfrm>
            <a:off x="826852" y="1247841"/>
            <a:ext cx="3000872" cy="4960689"/>
          </a:xfrm>
        </p:spPr>
        <p:txBody>
          <a:bodyPr vert="horz" lIns="91440" tIns="45720" rIns="91440" bIns="45720" rtlCol="0" anchor="b">
            <a:normAutofit/>
          </a:bodyPr>
          <a:lstStyle/>
          <a:p>
            <a:pPr>
              <a:lnSpc>
                <a:spcPct val="90000"/>
              </a:lnSpc>
            </a:pPr>
            <a:r>
              <a:rPr lang="en-US" sz="2100" dirty="0">
                <a:solidFill>
                  <a:srgbClr val="262626"/>
                </a:solidFill>
              </a:rPr>
              <a:t> .</a:t>
            </a:r>
          </a:p>
        </p:txBody>
      </p:sp>
      <p:sp useBgFill="1">
        <p:nvSpPr>
          <p:cNvPr id="29" name="Rectangle 28">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B31E12C9-0635-4143-98D1-E5D655194E88}"/>
              </a:ext>
            </a:extLst>
          </p:cNvPr>
          <p:cNvPicPr>
            <a:picLocks noChangeAspect="1"/>
          </p:cNvPicPr>
          <p:nvPr/>
        </p:nvPicPr>
        <p:blipFill>
          <a:blip r:embed="rId5"/>
          <a:stretch>
            <a:fillRect/>
          </a:stretch>
        </p:blipFill>
        <p:spPr>
          <a:xfrm>
            <a:off x="5521158" y="609602"/>
            <a:ext cx="6011052" cy="5587749"/>
          </a:xfrm>
          <a:prstGeom prst="rect">
            <a:avLst/>
          </a:prstGeom>
        </p:spPr>
      </p:pic>
      <p:sp>
        <p:nvSpPr>
          <p:cNvPr id="3" name="TextBox 2">
            <a:extLst>
              <a:ext uri="{FF2B5EF4-FFF2-40B4-BE49-F238E27FC236}">
                <a16:creationId xmlns:a16="http://schemas.microsoft.com/office/drawing/2014/main" id="{2D2570DE-4567-4A8D-8400-7F61C8395A70}"/>
              </a:ext>
            </a:extLst>
          </p:cNvPr>
          <p:cNvSpPr txBox="1"/>
          <p:nvPr/>
        </p:nvSpPr>
        <p:spPr>
          <a:xfrm>
            <a:off x="1029222" y="1906045"/>
            <a:ext cx="35156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62626"/>
                </a:solidFill>
                <a:latin typeface="Times New Roman"/>
                <a:cs typeface="Times New Roman"/>
              </a:rPr>
              <a:t>OUTLIERS -</a:t>
            </a:r>
            <a:endParaRPr lang="en-US" b="1">
              <a:latin typeface="Times New Roman"/>
              <a:cs typeface="Times New Roman"/>
            </a:endParaRPr>
          </a:p>
        </p:txBody>
      </p:sp>
      <p:sp>
        <p:nvSpPr>
          <p:cNvPr id="4" name="TextBox 3">
            <a:extLst>
              <a:ext uri="{FF2B5EF4-FFF2-40B4-BE49-F238E27FC236}">
                <a16:creationId xmlns:a16="http://schemas.microsoft.com/office/drawing/2014/main" id="{A225B41D-3E57-48C0-9ADB-F57CFC50A0D4}"/>
              </a:ext>
            </a:extLst>
          </p:cNvPr>
          <p:cNvSpPr txBox="1"/>
          <p:nvPr/>
        </p:nvSpPr>
        <p:spPr>
          <a:xfrm>
            <a:off x="1029223" y="2323578"/>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can't remove the outliers we don’t have the good amount of data as outliers are 13% of data we will not drop it.</a:t>
            </a:r>
          </a:p>
        </p:txBody>
      </p:sp>
    </p:spTree>
    <p:extLst>
      <p:ext uri="{BB962C8B-B14F-4D97-AF65-F5344CB8AC3E}">
        <p14:creationId xmlns:p14="http://schemas.microsoft.com/office/powerpoint/2010/main" val="217434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7" name="Group 15">
            <a:extLst>
              <a:ext uri="{FF2B5EF4-FFF2-40B4-BE49-F238E27FC236}">
                <a16:creationId xmlns:a16="http://schemas.microsoft.com/office/drawing/2014/main" id="{B99C5CFC-075D-4F3F-9F9F-661FE5402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7" name="Picture 16">
              <a:extLst>
                <a:ext uri="{FF2B5EF4-FFF2-40B4-BE49-F238E27FC236}">
                  <a16:creationId xmlns:a16="http://schemas.microsoft.com/office/drawing/2014/main" id="{DC8D7C43-09CE-4135-B728-76800AC3509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1EF55059-E28F-4AFA-9147-69F50C4E6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E583B832-AA89-4082-98A3-E5AA78763C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a:extLst>
                <a:ext uri="{FF2B5EF4-FFF2-40B4-BE49-F238E27FC236}">
                  <a16:creationId xmlns:a16="http://schemas.microsoft.com/office/drawing/2014/main" id="{E591C4AB-3C35-4B64-BB09-94D736BD494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21">
            <a:extLst>
              <a:ext uri="{FF2B5EF4-FFF2-40B4-BE49-F238E27FC236}">
                <a16:creationId xmlns:a16="http://schemas.microsoft.com/office/drawing/2014/main" id="{CEED47D7-3B89-48AD-96EB-9331E99785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1" name="Rectangle 23">
            <a:extLst>
              <a:ext uri="{FF2B5EF4-FFF2-40B4-BE49-F238E27FC236}">
                <a16:creationId xmlns:a16="http://schemas.microsoft.com/office/drawing/2014/main" id="{C4CD94BE-B5E9-4FD2-B7BF-ADEAA4AD5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5">
            <a:extLst>
              <a:ext uri="{FF2B5EF4-FFF2-40B4-BE49-F238E27FC236}">
                <a16:creationId xmlns:a16="http://schemas.microsoft.com/office/drawing/2014/main" id="{53F797C0-9E77-4D54-9033-133CED8BE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7" name="Picture 26">
              <a:extLst>
                <a:ext uri="{FF2B5EF4-FFF2-40B4-BE49-F238E27FC236}">
                  <a16:creationId xmlns:a16="http://schemas.microsoft.com/office/drawing/2014/main" id="{CB6995E2-FF6F-4B77-A236-84472C3E47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AE378FF0-36DB-4F5B-9ECA-DAF8CAB85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B7689A92-B6A6-4345-A356-4440DCD214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1AB217AD-CA94-4088-AD60-3D194D8A8D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1" name="Title 10">
            <a:extLst>
              <a:ext uri="{FF2B5EF4-FFF2-40B4-BE49-F238E27FC236}">
                <a16:creationId xmlns:a16="http://schemas.microsoft.com/office/drawing/2014/main" id="{F35E7B43-120B-4C71-8F94-1D45240203D9}"/>
              </a:ext>
            </a:extLst>
          </p:cNvPr>
          <p:cNvSpPr>
            <a:spLocks noGrp="1"/>
          </p:cNvSpPr>
          <p:nvPr>
            <p:ph type="title"/>
          </p:nvPr>
        </p:nvSpPr>
        <p:spPr>
          <a:xfrm>
            <a:off x="6553770" y="1041401"/>
            <a:ext cx="4538526" cy="2345264"/>
          </a:xfrm>
        </p:spPr>
        <p:txBody>
          <a:bodyPr vert="horz" lIns="91440" tIns="45720" rIns="91440" bIns="45720" rtlCol="0" anchor="b">
            <a:normAutofit/>
          </a:bodyPr>
          <a:lstStyle/>
          <a:p>
            <a:pPr>
              <a:lnSpc>
                <a:spcPct val="90000"/>
              </a:lnSpc>
            </a:pPr>
            <a:r>
              <a:rPr lang="en-US" sz="1400" kern="1200" cap="none" dirty="0">
                <a:ln w="3175" cmpd="sng">
                  <a:noFill/>
                </a:ln>
                <a:solidFill>
                  <a:schemeClr val="tx1">
                    <a:lumMod val="85000"/>
                    <a:lumOff val="15000"/>
                  </a:schemeClr>
                </a:solidFill>
                <a:effectLst/>
                <a:latin typeface="+mj-lt"/>
                <a:ea typeface="+mj-ea"/>
                <a:cs typeface="+mj-cs"/>
              </a:rPr>
              <a:t>As we can see the overall quality is increasing the price is high. </a:t>
            </a:r>
            <a:br>
              <a:rPr lang="en-US" sz="1400" kern="1200" cap="none" dirty="0">
                <a:ln w="3175" cmpd="sng">
                  <a:noFill/>
                </a:ln>
                <a:solidFill>
                  <a:schemeClr val="tx1">
                    <a:lumMod val="85000"/>
                    <a:lumOff val="15000"/>
                  </a:schemeClr>
                </a:solidFill>
                <a:effectLst/>
                <a:latin typeface="+mj-lt"/>
                <a:ea typeface="+mj-ea"/>
                <a:cs typeface="+mj-cs"/>
              </a:rPr>
            </a:br>
            <a:br>
              <a:rPr lang="en-US" sz="1400" kern="1200" cap="none" dirty="0">
                <a:ln w="3175" cmpd="sng">
                  <a:noFill/>
                </a:ln>
                <a:solidFill>
                  <a:schemeClr val="tx1">
                    <a:lumMod val="85000"/>
                    <a:lumOff val="15000"/>
                  </a:schemeClr>
                </a:solidFill>
                <a:effectLst/>
                <a:latin typeface="+mj-lt"/>
                <a:ea typeface="+mj-ea"/>
                <a:cs typeface="+mj-cs"/>
              </a:rPr>
            </a:br>
            <a:r>
              <a:rPr lang="en-US" sz="1400" kern="1200" cap="none" dirty="0">
                <a:ln w="3175" cmpd="sng">
                  <a:noFill/>
                </a:ln>
                <a:solidFill>
                  <a:schemeClr val="tx1">
                    <a:lumMod val="85000"/>
                    <a:lumOff val="15000"/>
                  </a:schemeClr>
                </a:solidFill>
                <a:effectLst/>
                <a:latin typeface="+mj-lt"/>
                <a:ea typeface="+mj-ea"/>
                <a:cs typeface="+mj-cs"/>
              </a:rPr>
              <a:t>If the overall condition of the house is average the price is more that others.</a:t>
            </a:r>
            <a:br>
              <a:rPr lang="en-US" sz="1400" kern="1200" cap="none" dirty="0">
                <a:ln w="3175" cmpd="sng">
                  <a:noFill/>
                </a:ln>
                <a:solidFill>
                  <a:schemeClr val="tx1">
                    <a:lumMod val="85000"/>
                    <a:lumOff val="15000"/>
                  </a:schemeClr>
                </a:solidFill>
                <a:effectLst/>
                <a:latin typeface="+mj-lt"/>
                <a:ea typeface="+mj-ea"/>
                <a:cs typeface="+mj-cs"/>
              </a:rPr>
            </a:br>
            <a:br>
              <a:rPr lang="en-US" sz="1400" kern="1200" cap="none" dirty="0">
                <a:ln w="3175" cmpd="sng">
                  <a:noFill/>
                </a:ln>
                <a:solidFill>
                  <a:schemeClr val="tx1">
                    <a:lumMod val="85000"/>
                    <a:lumOff val="15000"/>
                  </a:schemeClr>
                </a:solidFill>
                <a:effectLst/>
                <a:latin typeface="+mj-lt"/>
                <a:ea typeface="+mj-ea"/>
                <a:cs typeface="+mj-cs"/>
              </a:rPr>
            </a:br>
            <a:r>
              <a:rPr lang="en-US" sz="1400" kern="1200" cap="none" dirty="0">
                <a:ln w="3175" cmpd="sng">
                  <a:noFill/>
                </a:ln>
                <a:solidFill>
                  <a:schemeClr val="tx1">
                    <a:lumMod val="85000"/>
                    <a:lumOff val="15000"/>
                  </a:schemeClr>
                </a:solidFill>
                <a:effectLst/>
                <a:latin typeface="+mj-lt"/>
                <a:ea typeface="+mj-ea"/>
                <a:cs typeface="+mj-cs"/>
              </a:rPr>
              <a:t>As there is increase in no of fire places the price of house is rising.</a:t>
            </a:r>
            <a:br>
              <a:rPr lang="en-US" sz="1400" kern="1200" cap="none" dirty="0">
                <a:ln w="3175" cmpd="sng">
                  <a:noFill/>
                </a:ln>
                <a:solidFill>
                  <a:schemeClr val="tx1">
                    <a:lumMod val="85000"/>
                    <a:lumOff val="15000"/>
                  </a:schemeClr>
                </a:solidFill>
                <a:effectLst/>
                <a:latin typeface="+mj-lt"/>
                <a:ea typeface="+mj-ea"/>
                <a:cs typeface="+mj-cs"/>
              </a:rPr>
            </a:br>
            <a:br>
              <a:rPr lang="en-US" sz="1400" kern="1200" cap="none" dirty="0">
                <a:ln w="3175" cmpd="sng">
                  <a:noFill/>
                </a:ln>
                <a:solidFill>
                  <a:schemeClr val="tx1">
                    <a:lumMod val="85000"/>
                    <a:lumOff val="15000"/>
                  </a:schemeClr>
                </a:solidFill>
                <a:effectLst/>
                <a:latin typeface="+mj-lt"/>
                <a:ea typeface="+mj-ea"/>
                <a:cs typeface="+mj-cs"/>
              </a:rPr>
            </a:br>
            <a:r>
              <a:rPr lang="en-US" sz="1400" kern="1200" cap="none" dirty="0">
                <a:ln w="3175" cmpd="sng">
                  <a:noFill/>
                </a:ln>
                <a:solidFill>
                  <a:schemeClr val="tx1">
                    <a:lumMod val="85000"/>
                    <a:lumOff val="15000"/>
                  </a:schemeClr>
                </a:solidFill>
                <a:effectLst/>
                <a:latin typeface="+mj-lt"/>
                <a:ea typeface="+mj-ea"/>
                <a:cs typeface="+mj-cs"/>
              </a:rPr>
              <a:t>As the house has a pool area of 555 sq feet the price of the house is more as compared to others.</a:t>
            </a:r>
          </a:p>
        </p:txBody>
      </p:sp>
      <p:sp>
        <p:nvSpPr>
          <p:cNvPr id="44" name="Rectangle 31">
            <a:extLst>
              <a:ext uri="{FF2B5EF4-FFF2-40B4-BE49-F238E27FC236}">
                <a16:creationId xmlns:a16="http://schemas.microsoft.com/office/drawing/2014/main" id="{6EC0612C-9753-4FAA-BF48-94EEA5196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659376"/>
          </a:xfrm>
          <a:prstGeom prst="rect">
            <a:avLst/>
          </a:prstGeom>
          <a:solidFill>
            <a:schemeClr val="bg2"/>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3">
            <a:extLst>
              <a:ext uri="{FF2B5EF4-FFF2-40B4-BE49-F238E27FC236}">
                <a16:creationId xmlns:a16="http://schemas.microsoft.com/office/drawing/2014/main" id="{9883D686-51D4-4D82-B4D6-3E3CED47B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7209" y="1254051"/>
            <a:ext cx="2508652" cy="2094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36C4AD3C-4E8A-4727-B4F9-C8C502D8E437}"/>
              </a:ext>
            </a:extLst>
          </p:cNvPr>
          <p:cNvPicPr>
            <a:picLocks noChangeAspect="1"/>
          </p:cNvPicPr>
          <p:nvPr/>
        </p:nvPicPr>
        <p:blipFill rotWithShape="1">
          <a:blip r:embed="rId7">
            <a:extLst>
              <a:ext uri="{28A0092B-C50C-407E-A947-70E740481C1C}">
                <a14:useLocalDpi xmlns:a14="http://schemas.microsoft.com/office/drawing/2010/main" val="0"/>
              </a:ext>
            </a:extLst>
          </a:blip>
          <a:srcRect l="18632" t="34596" r="27317" b="23609"/>
          <a:stretch/>
        </p:blipFill>
        <p:spPr>
          <a:xfrm>
            <a:off x="1393878" y="1512267"/>
            <a:ext cx="2201116" cy="1536067"/>
          </a:xfrm>
          <a:prstGeom prst="rect">
            <a:avLst/>
          </a:prstGeom>
        </p:spPr>
      </p:pic>
      <p:sp>
        <p:nvSpPr>
          <p:cNvPr id="36" name="Rectangle 35">
            <a:extLst>
              <a:ext uri="{FF2B5EF4-FFF2-40B4-BE49-F238E27FC236}">
                <a16:creationId xmlns:a16="http://schemas.microsoft.com/office/drawing/2014/main" id="{1F4AB5FE-A16F-49EF-AF72-9DE6BC751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2530" y="1249898"/>
            <a:ext cx="2004243" cy="1950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20EBE248-C190-4EF8-875D-0BB6F5B93243}"/>
              </a:ext>
            </a:extLst>
          </p:cNvPr>
          <p:cNvPicPr>
            <a:picLocks noChangeAspect="1"/>
          </p:cNvPicPr>
          <p:nvPr/>
        </p:nvPicPr>
        <p:blipFill rotWithShape="1">
          <a:blip r:embed="rId8">
            <a:extLst>
              <a:ext uri="{28A0092B-C50C-407E-A947-70E740481C1C}">
                <a14:useLocalDpi xmlns:a14="http://schemas.microsoft.com/office/drawing/2010/main" val="0"/>
              </a:ext>
            </a:extLst>
          </a:blip>
          <a:srcRect l="18888" t="34709" r="26238" b="25207"/>
          <a:stretch/>
        </p:blipFill>
        <p:spPr>
          <a:xfrm>
            <a:off x="4072560" y="1647740"/>
            <a:ext cx="1673971" cy="1106625"/>
          </a:xfrm>
          <a:prstGeom prst="rect">
            <a:avLst/>
          </a:prstGeom>
        </p:spPr>
      </p:pic>
      <p:sp>
        <p:nvSpPr>
          <p:cNvPr id="38" name="Rectangle 37">
            <a:extLst>
              <a:ext uri="{FF2B5EF4-FFF2-40B4-BE49-F238E27FC236}">
                <a16:creationId xmlns:a16="http://schemas.microsoft.com/office/drawing/2014/main" id="{C4EC6FE8-0D38-46C3-BEA8-5409BB6BF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7209" y="3509434"/>
            <a:ext cx="2508652" cy="208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1FF5605-2588-4AE0-AE1B-1CA15D395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0024" y="3336711"/>
            <a:ext cx="1996749" cy="2259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C94990B2-1F85-402C-B95A-06405E34C1ED}"/>
              </a:ext>
            </a:extLst>
          </p:cNvPr>
          <p:cNvPicPr>
            <a:picLocks noChangeAspect="1"/>
          </p:cNvPicPr>
          <p:nvPr/>
        </p:nvPicPr>
        <p:blipFill rotWithShape="1">
          <a:blip r:embed="rId9">
            <a:extLst>
              <a:ext uri="{28A0092B-C50C-407E-A947-70E740481C1C}">
                <a14:useLocalDpi xmlns:a14="http://schemas.microsoft.com/office/drawing/2010/main" val="0"/>
              </a:ext>
            </a:extLst>
          </a:blip>
          <a:srcRect l="21508" t="40029" r="29682" b="26697"/>
          <a:stretch/>
        </p:blipFill>
        <p:spPr>
          <a:xfrm>
            <a:off x="4072560" y="3912647"/>
            <a:ext cx="1673971" cy="1126889"/>
          </a:xfrm>
          <a:prstGeom prst="rect">
            <a:avLst/>
          </a:prstGeom>
        </p:spPr>
      </p:pic>
      <p:cxnSp>
        <p:nvCxnSpPr>
          <p:cNvPr id="42" name="Straight Connector 41">
            <a:extLst>
              <a:ext uri="{FF2B5EF4-FFF2-40B4-BE49-F238E27FC236}">
                <a16:creationId xmlns:a16="http://schemas.microsoft.com/office/drawing/2014/main" id="{C5E3F90A-E469-415A-83A0-559336DB7B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Graphical user interface, application&#10;&#10;Description automatically generated">
            <a:extLst>
              <a:ext uri="{FF2B5EF4-FFF2-40B4-BE49-F238E27FC236}">
                <a16:creationId xmlns:a16="http://schemas.microsoft.com/office/drawing/2014/main" id="{1ED9A2A7-A546-433F-ABC0-D0863B6BD5FA}"/>
              </a:ext>
            </a:extLst>
          </p:cNvPr>
          <p:cNvPicPr>
            <a:picLocks noChangeAspect="1"/>
          </p:cNvPicPr>
          <p:nvPr/>
        </p:nvPicPr>
        <p:blipFill rotWithShape="1">
          <a:blip r:embed="rId10">
            <a:extLst>
              <a:ext uri="{28A0092B-C50C-407E-A947-70E740481C1C}">
                <a14:useLocalDpi xmlns:a14="http://schemas.microsoft.com/office/drawing/2010/main" val="0"/>
              </a:ext>
            </a:extLst>
          </a:blip>
          <a:srcRect l="19214" t="33953" r="26805" b="23951"/>
          <a:stretch/>
        </p:blipFill>
        <p:spPr>
          <a:xfrm>
            <a:off x="1393878" y="3795376"/>
            <a:ext cx="2201116" cy="1514808"/>
          </a:xfrm>
          <a:prstGeom prst="rect">
            <a:avLst/>
          </a:prstGeom>
        </p:spPr>
      </p:pic>
    </p:spTree>
    <p:extLst>
      <p:ext uri="{BB962C8B-B14F-4D97-AF65-F5344CB8AC3E}">
        <p14:creationId xmlns:p14="http://schemas.microsoft.com/office/powerpoint/2010/main" val="1451583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158</TotalTime>
  <Words>1525</Words>
  <Application>Microsoft Office PowerPoint</Application>
  <PresentationFormat>Widescreen</PresentationFormat>
  <Paragraphs>45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Organic</vt:lpstr>
      <vt:lpstr>House price prediction project</vt:lpstr>
      <vt:lpstr>Business Problem Framing</vt:lpstr>
      <vt:lpstr>Conceptual Background of the Domain Problem</vt:lpstr>
      <vt:lpstr>Undertaken </vt:lpstr>
      <vt:lpstr>Loading Necessary libraries and Train and test dataset</vt:lpstr>
      <vt:lpstr>Let’s check null in dataset</vt:lpstr>
      <vt:lpstr>Visualization</vt:lpstr>
      <vt:lpstr> .</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power transformation to reduced skewness of the data.</vt:lpstr>
      <vt:lpstr> Statistical Analysis</vt:lpstr>
      <vt:lpstr>PowerPoint Presentation</vt:lpstr>
      <vt:lpstr>PowerPoint Presentation</vt:lpstr>
      <vt:lpstr>Data Scaling -   Using power transformer method –" yeo johnson"</vt:lpstr>
      <vt:lpstr>Selecting K – best features -   </vt:lpstr>
      <vt:lpstr>Model/s Development and Evaluation</vt:lpstr>
      <vt:lpstr>First  we will  load the necessary  libraries .</vt:lpstr>
      <vt:lpstr>Now we will find best Algorithm for our model</vt:lpstr>
      <vt:lpstr>Best model selected by cross validation,R2- score and RMSE Value is Gradient boosting</vt:lpstr>
      <vt:lpstr>Hypertuning the model by GridsearchCV</vt:lpstr>
      <vt:lpstr>Best parameters and model selected with it</vt:lpstr>
      <vt:lpstr>Now we will predict the sale price for our Test data</vt:lpstr>
      <vt:lpstr>Values of test data </vt:lpstr>
      <vt:lpstr>CONCLUSION  Key Findings and Conclusions of the Study</vt:lpstr>
      <vt:lpstr>CONCLUSION  Key Findings and Conclusions of the Study</vt:lpstr>
      <vt:lpstr>Learning Outcomes of the Study in respect of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verma.shikha105@outlook.com</cp:lastModifiedBy>
  <cp:revision>463</cp:revision>
  <dcterms:created xsi:type="dcterms:W3CDTF">2021-03-04T08:15:07Z</dcterms:created>
  <dcterms:modified xsi:type="dcterms:W3CDTF">2022-03-12T06:48:08Z</dcterms:modified>
</cp:coreProperties>
</file>